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769" r:id="rId2"/>
    <p:sldId id="774" r:id="rId3"/>
    <p:sldId id="768" r:id="rId4"/>
    <p:sldId id="771" r:id="rId5"/>
    <p:sldId id="772" r:id="rId6"/>
    <p:sldId id="763" r:id="rId7"/>
    <p:sldId id="764" r:id="rId8"/>
    <p:sldId id="424" r:id="rId9"/>
    <p:sldId id="797" r:id="rId10"/>
    <p:sldId id="775" r:id="rId11"/>
    <p:sldId id="765" r:id="rId12"/>
    <p:sldId id="755" r:id="rId13"/>
    <p:sldId id="752" r:id="rId14"/>
    <p:sldId id="732" r:id="rId15"/>
    <p:sldId id="798" r:id="rId16"/>
    <p:sldId id="799" r:id="rId17"/>
    <p:sldId id="800" r:id="rId18"/>
    <p:sldId id="779" r:id="rId19"/>
    <p:sldId id="777" r:id="rId20"/>
    <p:sldId id="778" r:id="rId21"/>
    <p:sldId id="790" r:id="rId22"/>
    <p:sldId id="791" r:id="rId23"/>
    <p:sldId id="792" r:id="rId24"/>
    <p:sldId id="793" r:id="rId25"/>
    <p:sldId id="802" r:id="rId26"/>
    <p:sldId id="803" r:id="rId27"/>
    <p:sldId id="804" r:id="rId28"/>
    <p:sldId id="801" r:id="rId29"/>
    <p:sldId id="767" r:id="rId30"/>
    <p:sldId id="805" r:id="rId31"/>
    <p:sldId id="273" r:id="rId32"/>
    <p:sldId id="806" r:id="rId33"/>
    <p:sldId id="668" r:id="rId34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>
      <p:cViewPr varScale="1">
        <p:scale>
          <a:sx n="111" d="100"/>
          <a:sy n="111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D47A327-7025-47C7-8312-5E229276E4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856A623-1BB5-4BF4-967E-1C69BE42C4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fld id="{E575E2DC-99C9-444B-973E-93E0991A602A}" type="datetimeFigureOut">
              <a:rPr lang="pl-PL"/>
              <a:pPr>
                <a:defRPr/>
              </a:pPr>
              <a:t>27.11.2024</a:t>
            </a:fld>
            <a:endParaRPr lang="pl-P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E88D3284-7237-45C9-9124-3272031E59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951"/>
            <a:ext cx="5438775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FF3A2943-15F3-4968-B564-1B37487A35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511BBFC9-7DE6-4758-AAC8-3D8E261DC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C9B7A19C-A28F-4201-9731-F483B9ADF9B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96B9E-6965-4AF2-A767-86DDF1D5DD1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17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Symbol zastępczy notatek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1300"/>
          </a:p>
        </p:txBody>
      </p:sp>
      <p:sp>
        <p:nvSpPr>
          <p:cNvPr id="81924" name="Symbol zastępczy numeru slajd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fld id="{D9328525-BA92-44DC-BCE6-2130669AB458}" type="slidenum">
              <a:rPr lang="pl-PL" altLang="pl-PL" smtClean="0"/>
              <a:pPr/>
              <a:t>33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661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87702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2957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78600" y="274638"/>
            <a:ext cx="2108200" cy="5168900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175375" cy="51689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62497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250825" y="274638"/>
            <a:ext cx="8435975" cy="51689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0494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4951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7227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0825" y="333375"/>
            <a:ext cx="3419475" cy="511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22700" y="333375"/>
            <a:ext cx="3421063" cy="511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6545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6310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E87F09C-9A8D-4B3A-A3E9-4504C0497F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97613" y="6556375"/>
            <a:ext cx="2843212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l-PL" altLang="pl-PL" sz="1200" b="1" dirty="0">
                <a:solidFill>
                  <a:srgbClr val="000000"/>
                </a:solidFill>
              </a:rPr>
              <a:t>Stare Jabłonki, 26 kwietnia 2019 r.</a:t>
            </a:r>
          </a:p>
        </p:txBody>
      </p:sp>
    </p:spTree>
    <p:extLst>
      <p:ext uri="{BB962C8B-B14F-4D97-AF65-F5344CB8AC3E}">
        <p14:creationId xmlns:p14="http://schemas.microsoft.com/office/powerpoint/2010/main" val="157263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3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1484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5305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4338"/>
            <a:ext cx="6859588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333375"/>
            <a:ext cx="6992938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dirty="0" err="1"/>
              <a:t>Kliknij</a:t>
            </a:r>
            <a:r>
              <a:rPr lang="en-GB" altLang="pl-PL" dirty="0"/>
              <a:t>, aby </a:t>
            </a:r>
            <a:r>
              <a:rPr lang="en-GB" altLang="pl-PL" dirty="0" err="1"/>
              <a:t>edytować</a:t>
            </a:r>
            <a:r>
              <a:rPr lang="en-GB" altLang="pl-PL" dirty="0"/>
              <a:t> format </a:t>
            </a:r>
            <a:r>
              <a:rPr lang="en-GB" altLang="pl-PL" dirty="0" err="1"/>
              <a:t>tekstu</a:t>
            </a:r>
            <a:r>
              <a:rPr lang="en-GB" altLang="pl-PL" dirty="0"/>
              <a:t> </a:t>
            </a:r>
            <a:r>
              <a:rPr lang="en-GB" altLang="pl-PL" dirty="0" err="1"/>
              <a:t>konspektu</a:t>
            </a:r>
            <a:endParaRPr lang="en-GB" altLang="pl-PL" dirty="0"/>
          </a:p>
          <a:p>
            <a:pPr lvl="1"/>
            <a:r>
              <a:rPr lang="en-GB" altLang="pl-PL" dirty="0" err="1"/>
              <a:t>Drugi</a:t>
            </a:r>
            <a:r>
              <a:rPr lang="en-GB" altLang="pl-PL" dirty="0"/>
              <a:t> </a:t>
            </a:r>
            <a:r>
              <a:rPr lang="en-GB" altLang="pl-PL" dirty="0" err="1"/>
              <a:t>poziom</a:t>
            </a:r>
            <a:r>
              <a:rPr lang="en-GB" altLang="pl-PL" dirty="0"/>
              <a:t> </a:t>
            </a:r>
            <a:r>
              <a:rPr lang="en-GB" altLang="pl-PL" dirty="0" err="1"/>
              <a:t>konspektu</a:t>
            </a:r>
            <a:endParaRPr lang="en-GB" altLang="pl-PL" dirty="0"/>
          </a:p>
          <a:p>
            <a:pPr lvl="2"/>
            <a:r>
              <a:rPr lang="en-GB" altLang="pl-PL" dirty="0" err="1"/>
              <a:t>Trzeci</a:t>
            </a:r>
            <a:r>
              <a:rPr lang="en-GB" altLang="pl-PL" dirty="0"/>
              <a:t> </a:t>
            </a:r>
            <a:r>
              <a:rPr lang="en-GB" altLang="pl-PL" dirty="0" err="1"/>
              <a:t>poziom</a:t>
            </a:r>
            <a:r>
              <a:rPr lang="en-GB" altLang="pl-PL" dirty="0"/>
              <a:t> </a:t>
            </a:r>
            <a:r>
              <a:rPr lang="en-GB" altLang="pl-PL" dirty="0" err="1"/>
              <a:t>konspektu</a:t>
            </a:r>
            <a:endParaRPr lang="en-GB" altLang="pl-PL" dirty="0"/>
          </a:p>
          <a:p>
            <a:pPr lvl="3"/>
            <a:r>
              <a:rPr lang="en-GB" altLang="pl-PL" dirty="0" err="1"/>
              <a:t>Czwarty</a:t>
            </a:r>
            <a:r>
              <a:rPr lang="en-GB" altLang="pl-PL" dirty="0"/>
              <a:t> </a:t>
            </a:r>
            <a:r>
              <a:rPr lang="en-GB" altLang="pl-PL" dirty="0" err="1"/>
              <a:t>poziom</a:t>
            </a:r>
            <a:r>
              <a:rPr lang="en-GB" altLang="pl-PL" dirty="0"/>
              <a:t> </a:t>
            </a:r>
            <a:r>
              <a:rPr lang="en-GB" altLang="pl-PL" dirty="0" err="1"/>
              <a:t>konspektu</a:t>
            </a:r>
            <a:endParaRPr lang="en-GB" altLang="pl-PL" dirty="0"/>
          </a:p>
          <a:p>
            <a:pPr lvl="4"/>
            <a:r>
              <a:rPr lang="en-GB" altLang="pl-PL" dirty="0" err="1"/>
              <a:t>Piąty</a:t>
            </a:r>
            <a:r>
              <a:rPr lang="en-GB" altLang="pl-PL" dirty="0"/>
              <a:t> </a:t>
            </a:r>
            <a:r>
              <a:rPr lang="en-GB" altLang="pl-PL" dirty="0" err="1"/>
              <a:t>poziom</a:t>
            </a:r>
            <a:r>
              <a:rPr lang="en-GB" altLang="pl-PL" dirty="0"/>
              <a:t> </a:t>
            </a:r>
            <a:r>
              <a:rPr lang="en-GB" altLang="pl-PL" dirty="0" err="1"/>
              <a:t>konspektu</a:t>
            </a:r>
            <a:endParaRPr lang="en-GB" altLang="pl-PL" dirty="0"/>
          </a:p>
          <a:p>
            <a:pPr lvl="4"/>
            <a:r>
              <a:rPr lang="en-GB" altLang="pl-PL" dirty="0" err="1"/>
              <a:t>Szósty</a:t>
            </a:r>
            <a:r>
              <a:rPr lang="en-GB" altLang="pl-PL" dirty="0"/>
              <a:t> </a:t>
            </a:r>
            <a:r>
              <a:rPr lang="en-GB" altLang="pl-PL" dirty="0" err="1"/>
              <a:t>poziom</a:t>
            </a:r>
            <a:r>
              <a:rPr lang="en-GB" altLang="pl-PL" dirty="0"/>
              <a:t> </a:t>
            </a:r>
            <a:r>
              <a:rPr lang="en-GB" altLang="pl-PL" dirty="0" err="1"/>
              <a:t>konspektu</a:t>
            </a:r>
            <a:endParaRPr lang="en-GB" altLang="pl-PL" dirty="0"/>
          </a:p>
          <a:p>
            <a:pPr lvl="4"/>
            <a:r>
              <a:rPr lang="en-GB" altLang="pl-PL" dirty="0" err="1"/>
              <a:t>Siódmy</a:t>
            </a:r>
            <a:r>
              <a:rPr lang="en-GB" altLang="pl-PL" dirty="0"/>
              <a:t> </a:t>
            </a:r>
            <a:r>
              <a:rPr lang="en-GB" altLang="pl-PL" dirty="0" err="1"/>
              <a:t>poziom</a:t>
            </a:r>
            <a:r>
              <a:rPr lang="en-GB" altLang="pl-PL" dirty="0"/>
              <a:t> </a:t>
            </a:r>
            <a:r>
              <a:rPr lang="en-GB" altLang="pl-PL" dirty="0" err="1"/>
              <a:t>konspektu</a:t>
            </a:r>
            <a:endParaRPr lang="en-GB" altLang="pl-PL" dirty="0"/>
          </a:p>
          <a:p>
            <a:pPr lvl="4"/>
            <a:r>
              <a:rPr lang="en-GB" altLang="pl-PL" dirty="0" err="1"/>
              <a:t>Ósmy</a:t>
            </a:r>
            <a:r>
              <a:rPr lang="en-GB" altLang="pl-PL" dirty="0"/>
              <a:t> </a:t>
            </a:r>
            <a:r>
              <a:rPr lang="en-GB" altLang="pl-PL" dirty="0" err="1"/>
              <a:t>poziom</a:t>
            </a:r>
            <a:r>
              <a:rPr lang="en-GB" altLang="pl-PL" dirty="0"/>
              <a:t> </a:t>
            </a:r>
            <a:r>
              <a:rPr lang="en-GB" altLang="pl-PL" dirty="0" err="1"/>
              <a:t>konspektu</a:t>
            </a:r>
            <a:endParaRPr lang="en-GB" altLang="pl-PL" dirty="0"/>
          </a:p>
          <a:p>
            <a:pPr lvl="4"/>
            <a:r>
              <a:rPr lang="en-GB" altLang="pl-PL" dirty="0" err="1"/>
              <a:t>Dziewiąty</a:t>
            </a:r>
            <a:r>
              <a:rPr lang="en-GB" altLang="pl-PL" dirty="0"/>
              <a:t> </a:t>
            </a:r>
            <a:r>
              <a:rPr lang="en-GB" altLang="pl-PL" dirty="0" err="1"/>
              <a:t>poziom</a:t>
            </a:r>
            <a:r>
              <a:rPr lang="en-GB" altLang="pl-PL" dirty="0"/>
              <a:t> </a:t>
            </a:r>
            <a:r>
              <a:rPr lang="en-GB" altLang="pl-PL" dirty="0" err="1"/>
              <a:t>konspektu</a:t>
            </a:r>
            <a:endParaRPr lang="en-GB" alt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F0890C4-0FB0-47BA-BD4C-3FF4A28F42A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39" y="4026025"/>
            <a:ext cx="1716048" cy="92256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B4FB62D-CEB3-4489-944F-C34AC5D6D23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45" y="1904814"/>
            <a:ext cx="905436" cy="61520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EEF5B21-5A24-44C4-A273-44F1B80B391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60" y="3121397"/>
            <a:ext cx="615206" cy="61520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69A939E-5FB8-4442-825C-80E05EE050C7}"/>
              </a:ext>
            </a:extLst>
          </p:cNvPr>
          <p:cNvSpPr txBox="1"/>
          <p:nvPr userDrawn="1"/>
        </p:nvSpPr>
        <p:spPr>
          <a:xfrm>
            <a:off x="5940152" y="6611779"/>
            <a:ext cx="3059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/>
              <a:t>Nowe Miasto Lubawskie, 28 listopada 2024 r.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595B2FA-7334-47C1-872F-44CF8EBDE01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24" y="648387"/>
            <a:ext cx="1007507" cy="9670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9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hf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anose="02020603050405020304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anose="02020603050405020304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row.warmia.mazury.pl/rlks-na-warmii-i-mazurach/informacja-o-lgd/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ow.warmia.mazury.pl/harmonogramy-naborow-wnioskow-lg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w.stanny@warmia.mazury.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hyperlink" Target="https://prow.warmia.mazury.p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D004550-69EA-4181-90CF-1595A8667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9144000" cy="609600"/>
          </a:xfrm>
          <a:prstGeom prst="rect">
            <a:avLst/>
          </a:prstGeom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ECCD5129-2DF4-4663-9D2F-587BECD8D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700808"/>
            <a:ext cx="6850062" cy="14571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200000"/>
              </a:lnSpc>
              <a:buSzPct val="100000"/>
              <a:defRPr/>
            </a:pPr>
            <a:r>
              <a:rPr lang="pl-PL" alt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„Informacje kluczowe dla wdrażania LSR</a:t>
            </a:r>
            <a:br>
              <a:rPr lang="pl-PL" alt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alt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ramach PS WPR 2023-2027”</a:t>
            </a:r>
          </a:p>
        </p:txBody>
      </p:sp>
    </p:spTree>
    <p:extLst>
      <p:ext uri="{BB962C8B-B14F-4D97-AF65-F5344CB8AC3E}">
        <p14:creationId xmlns:p14="http://schemas.microsoft.com/office/powerpoint/2010/main" val="54697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AC13E4C-2C88-4D77-920B-A65889D66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12200" r="19287" b="6601"/>
          <a:stretch/>
        </p:blipFill>
        <p:spPr>
          <a:xfrm>
            <a:off x="467544" y="661185"/>
            <a:ext cx="5616624" cy="417646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5CB7373-3DA9-4872-A788-10DA30AFB4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1" t="17801" r="20863" b="47200"/>
          <a:stretch/>
        </p:blipFill>
        <p:spPr>
          <a:xfrm>
            <a:off x="1835696" y="4028316"/>
            <a:ext cx="4104456" cy="18002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7CB4BDE-E944-4BD2-963A-04C62FA79B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066867" cy="648066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3661DF2D-D2A8-4971-B9DE-9F349D93EBF0}"/>
              </a:ext>
            </a:extLst>
          </p:cNvPr>
          <p:cNvSpPr txBox="1">
            <a:spLocks/>
          </p:cNvSpPr>
          <p:nvPr/>
        </p:nvSpPr>
        <p:spPr>
          <a:xfrm>
            <a:off x="712945" y="228405"/>
            <a:ext cx="6804756" cy="6480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INFORMACJE O LGD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C05CDB9-1AF8-4395-B026-67ADB8AF8546}"/>
              </a:ext>
            </a:extLst>
          </p:cNvPr>
          <p:cNvSpPr/>
          <p:nvPr/>
        </p:nvSpPr>
        <p:spPr>
          <a:xfrm>
            <a:off x="410302" y="5727100"/>
            <a:ext cx="67527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https://prow.warmia.mazury.pl/rlks-na-warmii-i-mazurach/informacja-o-lgd/</a:t>
            </a:r>
            <a:r>
              <a:rPr lang="pl-PL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76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E8839F1-E09D-4BC7-97C3-58D1C7F6A69C}"/>
              </a:ext>
            </a:extLst>
          </p:cNvPr>
          <p:cNvSpPr txBox="1"/>
          <p:nvPr/>
        </p:nvSpPr>
        <p:spPr>
          <a:xfrm>
            <a:off x="755576" y="28822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WYBÓR LSR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EE10C53-974C-447D-B94A-5F18BD69D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DCD2A90-6D20-4DD7-A56E-522A1E7D887F}"/>
              </a:ext>
            </a:extLst>
          </p:cNvPr>
          <p:cNvSpPr txBox="1"/>
          <p:nvPr/>
        </p:nvSpPr>
        <p:spPr>
          <a:xfrm>
            <a:off x="611560" y="849481"/>
            <a:ext cx="6480720" cy="514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dirty="0"/>
              <a:t>12 grudnia 2023 roku Zarząd Województwa Warmińsko-Mazurskiego podjął uchwałę w sprawie zatwierdzenia listy ocenionych i wybranych do realizacji strategii rozwoju lokalnego kierowanego przez społeczność (LSR) w województwie warmińsko-mazurskim.</a:t>
            </a:r>
          </a:p>
          <a:p>
            <a:pPr algn="just">
              <a:lnSpc>
                <a:spcPct val="150000"/>
              </a:lnSpc>
            </a:pPr>
            <a:r>
              <a:rPr lang="pl-PL" sz="1700" dirty="0"/>
              <a:t>W konkursie wystartowało 11 Lokalnych Grup Działania. Dla żadnej LSR nie wystąpił konflikt obszarowy z inną LSR. Wszystkie oceniane strategie spełniły warunki dostępu i zostały wybrane do realizacji.</a:t>
            </a:r>
          </a:p>
          <a:p>
            <a:pPr algn="just">
              <a:lnSpc>
                <a:spcPct val="150000"/>
              </a:lnSpc>
            </a:pPr>
            <a:r>
              <a:rPr lang="pl-PL" sz="1700" dirty="0">
                <a:effectLst/>
              </a:rPr>
              <a:t>LSR </a:t>
            </a:r>
            <a:r>
              <a:rPr lang="pl-PL" sz="1700" dirty="0"/>
              <a:t>finansowane będą w ramach </a:t>
            </a:r>
            <a:r>
              <a:rPr lang="pl-PL" sz="1700" b="1" dirty="0"/>
              <a:t>Europejskiego Funduszu Rolnego na rzecz Rozwoju Obszarów Wiejskich </a:t>
            </a:r>
            <a:r>
              <a:rPr lang="pl-PL" sz="1700" dirty="0"/>
              <a:t>oraz interwencji LEADER objętej Planem Strategicznym dla Wspólnej Polityki Rolnej na lata 2023-2027.</a:t>
            </a:r>
            <a:endParaRPr lang="pl-PL" sz="17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827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46379" y="84423"/>
            <a:ext cx="5804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UMOWA RAMOWA POMIĘDZY WOJEWÓDZTWEM WARMIŃSKO-MAZURSKIM A LGD ZIEMIA LUBAWSKA</a:t>
            </a:r>
            <a:endParaRPr lang="pl-PL" sz="2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F835669-7D61-4977-966C-C8F023BF4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67544" y="4149080"/>
            <a:ext cx="6768752" cy="1613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dirty="0"/>
              <a:t>21 grudnia 2023 roku Województwo Warmińsko-Mazurskie, zawarło m.in. z Lokalną Grupą Działania Ziemia Lubawska umowę</a:t>
            </a:r>
            <a:br>
              <a:rPr lang="pl-PL" sz="1700" dirty="0"/>
            </a:br>
            <a:r>
              <a:rPr lang="pl-PL" sz="1700" dirty="0"/>
              <a:t>o warunkach i sposobie realizacji strategii rozwoju lokalnego kierowanego przez społeczność (zwaną umową ramową).</a:t>
            </a:r>
            <a:endParaRPr lang="pl-PL" sz="1700" dirty="0">
              <a:effectLst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1BB765F-9055-439B-A7A6-CF97B615E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67" y="1272479"/>
            <a:ext cx="4297806" cy="2865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087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723EE7E-5FA4-4B62-86A4-DEC2833FC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21" y="3768327"/>
            <a:ext cx="2893170" cy="155539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766FD40-C233-456C-99D5-F1A4D23B992B}"/>
              </a:ext>
            </a:extLst>
          </p:cNvPr>
          <p:cNvSpPr/>
          <p:nvPr/>
        </p:nvSpPr>
        <p:spPr>
          <a:xfrm>
            <a:off x="827584" y="176583"/>
            <a:ext cx="6668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BUDŻET W EURO NA KOMPONENT WDRAŻANIA LSR</a:t>
            </a:r>
            <a:br>
              <a:rPr lang="pl-P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ZARZĄDZANIA LSR W RAMACH PS WPR 2023-2027</a:t>
            </a:r>
          </a:p>
          <a:p>
            <a:pPr algn="ctr"/>
            <a:r>
              <a:rPr lang="pl-P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LGD ZIEMIA LUBAWSKA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D2289D4-B62B-429C-AFF7-E03C5E689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893094"/>
              </p:ext>
            </p:extLst>
          </p:nvPr>
        </p:nvGraphicFramePr>
        <p:xfrm>
          <a:off x="2339752" y="2574620"/>
          <a:ext cx="4139723" cy="926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2872">
                  <a:extLst>
                    <a:ext uri="{9D8B030D-6E8A-4147-A177-3AD203B41FA5}">
                      <a16:colId xmlns:a16="http://schemas.microsoft.com/office/drawing/2014/main" val="3403370039"/>
                    </a:ext>
                  </a:extLst>
                </a:gridCol>
                <a:gridCol w="1966851">
                  <a:extLst>
                    <a:ext uri="{9D8B030D-6E8A-4147-A177-3AD203B41FA5}">
                      <a16:colId xmlns:a16="http://schemas.microsoft.com/office/drawing/2014/main" val="299062468"/>
                    </a:ext>
                  </a:extLst>
                </a:gridCol>
              </a:tblGrid>
              <a:tr h="1643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Wdrażanie LSR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Zarządzanie LSR</a:t>
                      </a:r>
                    </a:p>
                  </a:txBody>
                  <a:tcPr marL="5994" marR="5994" marT="5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1175"/>
                  </a:ext>
                </a:extLst>
              </a:tr>
              <a:tr h="1643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2 250 000</a:t>
                      </a:r>
                      <a:b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euro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512 500</a:t>
                      </a:r>
                      <a:b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euro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056197"/>
                  </a:ext>
                </a:extLst>
              </a:tr>
            </a:tbl>
          </a:graphicData>
        </a:graphic>
      </p:graphicFrame>
      <p:sp>
        <p:nvSpPr>
          <p:cNvPr id="10" name="Objaśnienie: strzałka w dół 9">
            <a:extLst>
              <a:ext uri="{FF2B5EF4-FFF2-40B4-BE49-F238E27FC236}">
                <a16:creationId xmlns:a16="http://schemas.microsoft.com/office/drawing/2014/main" id="{D4DBF71F-BE91-416B-87B6-92B98F604DF4}"/>
              </a:ext>
            </a:extLst>
          </p:cNvPr>
          <p:cNvSpPr/>
          <p:nvPr/>
        </p:nvSpPr>
        <p:spPr bwMode="auto">
          <a:xfrm>
            <a:off x="3275856" y="1406722"/>
            <a:ext cx="2429901" cy="1055327"/>
          </a:xfrm>
          <a:prstGeom prst="downArrowCallou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A4B2A8D-577D-4B7F-B448-A644A5641B68}"/>
              </a:ext>
            </a:extLst>
          </p:cNvPr>
          <p:cNvSpPr/>
          <p:nvPr/>
        </p:nvSpPr>
        <p:spPr>
          <a:xfrm>
            <a:off x="3525124" y="1534275"/>
            <a:ext cx="2233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b" hangingPunct="1"/>
            <a:r>
              <a:rPr lang="pl-PL" sz="2000" b="1" dirty="0">
                <a:latin typeface="+mn-lt"/>
                <a:ea typeface="+mn-ea"/>
              </a:rPr>
              <a:t>2 762 500 euro   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F4B8848-8799-4703-B377-38EEDAEDC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" y="191241"/>
            <a:ext cx="1066867" cy="648066"/>
          </a:xfrm>
          <a:prstGeom prst="rect">
            <a:avLst/>
          </a:prstGeom>
        </p:spPr>
      </p:pic>
      <p:pic>
        <p:nvPicPr>
          <p:cNvPr id="11" name="Obraz 7" descr="97069.jpg">
            <a:extLst>
              <a:ext uri="{FF2B5EF4-FFF2-40B4-BE49-F238E27FC236}">
                <a16:creationId xmlns:a16="http://schemas.microsoft.com/office/drawing/2014/main" id="{36F031E0-A1D7-4362-818E-4D727639E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6021"/>
            <a:ext cx="1326089" cy="131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94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B9AAC13-6860-4AB2-8E8C-19FD32D8B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715907"/>
              </p:ext>
            </p:extLst>
          </p:nvPr>
        </p:nvGraphicFramePr>
        <p:xfrm>
          <a:off x="395536" y="980729"/>
          <a:ext cx="6696743" cy="4568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7944">
                  <a:extLst>
                    <a:ext uri="{9D8B030D-6E8A-4147-A177-3AD203B41FA5}">
                      <a16:colId xmlns:a16="http://schemas.microsoft.com/office/drawing/2014/main" val="2925905612"/>
                    </a:ext>
                  </a:extLst>
                </a:gridCol>
                <a:gridCol w="1241244">
                  <a:extLst>
                    <a:ext uri="{9D8B030D-6E8A-4147-A177-3AD203B41FA5}">
                      <a16:colId xmlns:a16="http://schemas.microsoft.com/office/drawing/2014/main" val="3285218334"/>
                    </a:ext>
                  </a:extLst>
                </a:gridCol>
                <a:gridCol w="1379160">
                  <a:extLst>
                    <a:ext uri="{9D8B030D-6E8A-4147-A177-3AD203B41FA5}">
                      <a16:colId xmlns:a16="http://schemas.microsoft.com/office/drawing/2014/main" val="2772816028"/>
                    </a:ext>
                  </a:extLst>
                </a:gridCol>
                <a:gridCol w="1248395">
                  <a:extLst>
                    <a:ext uri="{9D8B030D-6E8A-4147-A177-3AD203B41FA5}">
                      <a16:colId xmlns:a16="http://schemas.microsoft.com/office/drawing/2014/main" val="3230984344"/>
                    </a:ext>
                  </a:extLst>
                </a:gridCol>
              </a:tblGrid>
              <a:tr h="17063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Kwoty w euro przewidziane w LSR na komponent wdrażania LSR i zarządzania LSR w ramach PS WPR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646557"/>
                  </a:ext>
                </a:extLst>
              </a:tr>
              <a:tr h="6434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Lokalna Grupa Działania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Ludność wiejska zamieszkała na obszarze objętym LSR (19.1)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Kwota w LSR na komponent wdrażanie LSR w ramach PS WPR [euro]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Kwota w LSR na zarządzanie LSR w ramach PS WPR [euro]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786251"/>
                  </a:ext>
                </a:extLst>
              </a:tr>
              <a:tr h="3348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solidFill>
                            <a:schemeClr val="tx1"/>
                          </a:solidFill>
                          <a:effectLst/>
                        </a:rPr>
                        <a:t>Stowarzyszenie Lokalna Grupa Działania "Brama Mazurskiej Krainy"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106 520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3 000 000,00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662 500,00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575551"/>
                  </a:ext>
                </a:extLst>
              </a:tr>
              <a:tr h="2248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solidFill>
                            <a:schemeClr val="tx1"/>
                          </a:solidFill>
                          <a:effectLst/>
                        </a:rPr>
                        <a:t>Lokalna Grupa Działania "Warmiński Zakątek"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101 074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3 000 000,00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662 500,00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621745"/>
                  </a:ext>
                </a:extLst>
              </a:tr>
              <a:tr h="3348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solidFill>
                            <a:schemeClr val="tx1"/>
                          </a:solidFill>
                          <a:effectLst/>
                        </a:rPr>
                        <a:t>Stowarzyszenie Łączy Nas Kanał Elbląski Lokalna Grupa Działania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89 778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2 500 000,00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562 500,00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005391"/>
                  </a:ext>
                </a:extLst>
              </a:tr>
              <a:tr h="3348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Stowarzyszenie Lokalna Grupa Działania "Lider</a:t>
                      </a:r>
                      <a:b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 EGO"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87 121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2 500 000,00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562 500,00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72446"/>
                  </a:ext>
                </a:extLst>
              </a:tr>
              <a:tr h="3348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solidFill>
                            <a:schemeClr val="tx1"/>
                          </a:solidFill>
                          <a:effectLst/>
                        </a:rPr>
                        <a:t>Lokalna Grupa Działania Stowarzyszenie "Południowa Warmia"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86 778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2 500 000,00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562 500,00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418343"/>
                  </a:ext>
                </a:extLst>
              </a:tr>
              <a:tr h="2248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solidFill>
                            <a:schemeClr val="tx1"/>
                          </a:solidFill>
                          <a:effectLst/>
                        </a:rPr>
                        <a:t>Lokalna Grupa Działania "Mazurskie Morze"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81 006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2 500 000,00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562 500,00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88385"/>
                  </a:ext>
                </a:extLst>
              </a:tr>
              <a:tr h="2248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Lokalna Grupa Działania Ziemia Lubawska</a:t>
                      </a:r>
                      <a:endParaRPr lang="pl-P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70 742</a:t>
                      </a:r>
                      <a:endParaRPr lang="pl-P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2 250 000,00</a:t>
                      </a:r>
                      <a:endParaRPr lang="pl-P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512 500,00</a:t>
                      </a:r>
                      <a:endParaRPr lang="pl-P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203797"/>
                  </a:ext>
                </a:extLst>
              </a:tr>
              <a:tr h="2248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solidFill>
                            <a:schemeClr val="tx1"/>
                          </a:solidFill>
                          <a:effectLst/>
                        </a:rPr>
                        <a:t>Stowarzyszenie Kraina Drwęcy i Pasłęki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69 907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2 000 000,00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462 500,00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15485"/>
                  </a:ext>
                </a:extLst>
              </a:tr>
              <a:tr h="3348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solidFill>
                            <a:schemeClr val="tx1"/>
                          </a:solidFill>
                          <a:effectLst/>
                        </a:rPr>
                        <a:t>Lokalna Grupa Działania "Partnerstwo Północnej Warmii i Wysoczyzny Elbląskiej"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52 430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1 750 000,00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412 500,00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346611"/>
                  </a:ext>
                </a:extLst>
              </a:tr>
              <a:tr h="3348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solidFill>
                            <a:schemeClr val="tx1"/>
                          </a:solidFill>
                          <a:effectLst/>
                        </a:rPr>
                        <a:t>Stowarzyszenie Lokalna Grupa Rybacka "Wielkie Jeziora Mazurskie"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51 614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1 750 000,00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412 500,00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842285"/>
                  </a:ext>
                </a:extLst>
              </a:tr>
              <a:tr h="2853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solidFill>
                            <a:schemeClr val="tx1"/>
                          </a:solidFill>
                          <a:effectLst/>
                        </a:rPr>
                        <a:t>Lokalna Grupa Działania "Barcja"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35 412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1 250 000,00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312 500,00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637421"/>
                  </a:ext>
                </a:extLst>
              </a:tr>
              <a:tr h="18705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SUMA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25 000 000,00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5 687 500,00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786737"/>
                  </a:ext>
                </a:extLst>
              </a:tr>
              <a:tr h="187052"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451611"/>
                  </a:ext>
                </a:extLst>
              </a:tr>
              <a:tr h="187052">
                <a:tc>
                  <a:txBody>
                    <a:bodyPr/>
                    <a:lstStyle/>
                    <a:p>
                      <a:pPr algn="ctr" fontAlgn="b"/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Łączna kwota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30 687 500,00    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491835"/>
                  </a:ext>
                </a:extLst>
              </a:tr>
            </a:tbl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D6154000-7263-439D-985E-3ADB53928953}"/>
              </a:ext>
            </a:extLst>
          </p:cNvPr>
          <p:cNvSpPr/>
          <p:nvPr/>
        </p:nvSpPr>
        <p:spPr>
          <a:xfrm>
            <a:off x="827584" y="176583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BUDŻET W EURO NA KOMPONENT WDRAŻANIA LSR</a:t>
            </a:r>
            <a:br>
              <a:rPr lang="pl-PL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ZARZĄDZANIA LSR W RAMACH PS WPR 2023-2027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4EB93A-82DE-4FF8-9B7B-0EE4A23FF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" y="191241"/>
            <a:ext cx="1066867" cy="6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6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F5FDCA-99EF-41B3-A353-E5D77FDB21E5}"/>
              </a:ext>
            </a:extLst>
          </p:cNvPr>
          <p:cNvSpPr txBox="1">
            <a:spLocks/>
          </p:cNvSpPr>
          <p:nvPr/>
        </p:nvSpPr>
        <p:spPr>
          <a:xfrm>
            <a:off x="1475656" y="116629"/>
            <a:ext cx="5544617" cy="108012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PRZYZNAWANIA</a:t>
            </a:r>
            <a:b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WYPŁATY POMOCY FINANSOWEJ W RAMACH PS WPR 2023-2027</a:t>
            </a:r>
            <a:br>
              <a:rPr lang="pl-PL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kern="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C11A59B-B8E8-4347-82BA-F55CDB107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A2C4EF8-9FDD-4124-AAB3-D276093F0E62}"/>
              </a:ext>
            </a:extLst>
          </p:cNvPr>
          <p:cNvSpPr/>
          <p:nvPr/>
        </p:nvSpPr>
        <p:spPr>
          <a:xfrm>
            <a:off x="323528" y="1196749"/>
            <a:ext cx="7128792" cy="1613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b="1" dirty="0"/>
              <a:t>Wytyczne szczegółowe</a:t>
            </a:r>
            <a:r>
              <a:rPr lang="pl-PL" sz="1700" dirty="0"/>
              <a:t> w zakresie przyznawania i wypłaty pomocy finansowej w ramach Planu Strategicznego dla Wspólnej Polityki Rolnej na lata 2023–2027 dla interwencji I.13.1 LEADER/Rozwój Lokalny Kierowany przez Społeczność (RLKS) – komponent Wdrażanie LSR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ED07E03-8583-42BB-B01B-412535B39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16401" r="42125" b="10801"/>
          <a:stretch/>
        </p:blipFill>
        <p:spPr>
          <a:xfrm>
            <a:off x="2667250" y="2924944"/>
            <a:ext cx="244134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48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F5FDCA-99EF-41B3-A353-E5D77FDB21E5}"/>
              </a:ext>
            </a:extLst>
          </p:cNvPr>
          <p:cNvSpPr txBox="1">
            <a:spLocks/>
          </p:cNvSpPr>
          <p:nvPr/>
        </p:nvSpPr>
        <p:spPr>
          <a:xfrm>
            <a:off x="1475656" y="116629"/>
            <a:ext cx="5544617" cy="432051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WYTYCZNE SZCZEGÓŁOWE</a:t>
            </a:r>
          </a:p>
          <a:p>
            <a: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KOMPONENT WDRAŻANIE LSR</a:t>
            </a:r>
            <a:endParaRPr lang="pl-PL" kern="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C11A59B-B8E8-4347-82BA-F55CDB107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A2C4EF8-9FDD-4124-AAB3-D276093F0E62}"/>
              </a:ext>
            </a:extLst>
          </p:cNvPr>
          <p:cNvSpPr/>
          <p:nvPr/>
        </p:nvSpPr>
        <p:spPr>
          <a:xfrm>
            <a:off x="323528" y="1196749"/>
            <a:ext cx="7128792" cy="3183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b="1" dirty="0"/>
              <a:t>Wytyczne szczegółowe</a:t>
            </a:r>
            <a:r>
              <a:rPr lang="pl-PL" sz="1700" dirty="0"/>
              <a:t> określają: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700" dirty="0"/>
              <a:t>warunki przyznawania pomocy;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700" dirty="0"/>
              <a:t>rodzaje kryteriów wyboru operacji oraz zasady ich określania;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700" dirty="0"/>
              <a:t>warunki realizacji operacji;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700" dirty="0"/>
              <a:t>formę w jakiej przyznaje się pomoc, wysokość pomocy udzielanej beneficjentowi oraz poziom pomocy dla poszczególnych operacji;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700" dirty="0"/>
              <a:t>warunki wypłaty pomocy;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700" dirty="0"/>
              <a:t>zobowiązania beneficjenta.</a:t>
            </a:r>
          </a:p>
        </p:txBody>
      </p:sp>
    </p:spTree>
    <p:extLst>
      <p:ext uri="{BB962C8B-B14F-4D97-AF65-F5344CB8AC3E}">
        <p14:creationId xmlns:p14="http://schemas.microsoft.com/office/powerpoint/2010/main" val="487317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F5FDCA-99EF-41B3-A353-E5D77FDB21E5}"/>
              </a:ext>
            </a:extLst>
          </p:cNvPr>
          <p:cNvSpPr txBox="1">
            <a:spLocks/>
          </p:cNvSpPr>
          <p:nvPr/>
        </p:nvSpPr>
        <p:spPr>
          <a:xfrm>
            <a:off x="1475656" y="116629"/>
            <a:ext cx="5544617" cy="432051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RODZAJE OPERACJI</a:t>
            </a:r>
          </a:p>
          <a:p>
            <a: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KOMPONENT WDRAŻANIE LSR</a:t>
            </a:r>
            <a:endParaRPr lang="pl-PL" kern="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C11A59B-B8E8-4347-82BA-F55CDB107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A2C4EF8-9FDD-4124-AAB3-D276093F0E62}"/>
              </a:ext>
            </a:extLst>
          </p:cNvPr>
          <p:cNvSpPr/>
          <p:nvPr/>
        </p:nvSpPr>
        <p:spPr>
          <a:xfrm>
            <a:off x="323528" y="1340768"/>
            <a:ext cx="7128792" cy="2005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dirty="0"/>
              <a:t>Pomoc przyznaje się na następujące rodzaje operacji: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700" b="1" dirty="0"/>
              <a:t>operacje własne LGD</a:t>
            </a:r>
            <a:r>
              <a:rPr lang="pl-PL" sz="1700" dirty="0"/>
              <a:t> oraz </a:t>
            </a:r>
            <a:r>
              <a:rPr lang="pl-PL" sz="1700" b="1" dirty="0"/>
              <a:t>operacje realizowane przez podmioty inne niż LGD</a:t>
            </a:r>
            <a:r>
              <a:rPr lang="pl-PL" sz="1700" dirty="0"/>
              <a:t>, w tym operacje realizowane w partnerstwie i operacje w ramach projektów partnerskich;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700" b="1" dirty="0"/>
              <a:t>projekty grantowe</a:t>
            </a:r>
            <a:r>
              <a:rPr lang="pl-PL" sz="1700" dirty="0"/>
              <a:t>.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7C67447B-0CCC-4A60-B141-7202A001BE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940" y="3717032"/>
            <a:ext cx="1513968" cy="195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0879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028CE7-63BD-4DEE-9566-32E1F8054F8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6635080" cy="490066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PRZYZNAWANIE POMOCY</a:t>
            </a:r>
            <a:b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KOMPONENT WDRAŻANIE LSR</a:t>
            </a:r>
            <a:endParaRPr lang="pl-PL" sz="2400" kern="0" dirty="0"/>
          </a:p>
          <a:p>
            <a:endParaRPr lang="pl-PL" sz="2400" kern="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22149AE-0E07-40CC-ABBD-E974E120AF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805B6FE-F0A2-4CB4-9A65-A756C2B73401}"/>
              </a:ext>
            </a:extLst>
          </p:cNvPr>
          <p:cNvSpPr/>
          <p:nvPr/>
        </p:nvSpPr>
        <p:spPr>
          <a:xfrm>
            <a:off x="323528" y="1198422"/>
            <a:ext cx="738082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22BCC3F-78EF-47A0-BFBE-215E5227661B}"/>
              </a:ext>
            </a:extLst>
          </p:cNvPr>
          <p:cNvSpPr/>
          <p:nvPr/>
        </p:nvSpPr>
        <p:spPr>
          <a:xfrm>
            <a:off x="340868" y="1198422"/>
            <a:ext cx="6751411" cy="2629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dirty="0"/>
              <a:t>Nabory wniosków będą ogłaszane odrębnie dla poszczególnych zakresów wsparcia, odrębnie dla każdego przedsięwzięcia według </a:t>
            </a:r>
            <a:r>
              <a:rPr lang="pl-PL" sz="1700" u="sng" dirty="0"/>
              <a:t>harmonogramów naborów w poszczególnych LGD</a:t>
            </a:r>
            <a:r>
              <a:rPr lang="pl-PL" sz="1700" dirty="0"/>
              <a:t>.</a:t>
            </a:r>
          </a:p>
          <a:p>
            <a:pPr algn="just">
              <a:lnSpc>
                <a:spcPct val="150000"/>
              </a:lnSpc>
            </a:pPr>
            <a:endParaRPr lang="pl-PL" sz="1000" dirty="0"/>
          </a:p>
          <a:p>
            <a:pPr algn="just">
              <a:lnSpc>
                <a:spcPct val="150000"/>
              </a:lnSpc>
            </a:pPr>
            <a:r>
              <a:rPr lang="pl-PL" sz="1700" dirty="0"/>
              <a:t>W jednym naborze wniosków dany wnioskodawca może złożyć </a:t>
            </a:r>
            <a:r>
              <a:rPr lang="pl-PL" sz="1700" b="1" dirty="0"/>
              <a:t>tylko jeden wniosek o przyznanie pomocy</a:t>
            </a:r>
            <a:r>
              <a:rPr lang="pl-PL" sz="1700" dirty="0"/>
              <a:t>, za wyjątkiem naboru wniosków na projekty grantowe.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A5A01E4-D8BE-4EA3-B017-9B1DF3A3C3DC}"/>
              </a:ext>
            </a:extLst>
          </p:cNvPr>
          <p:cNvSpPr/>
          <p:nvPr/>
        </p:nvSpPr>
        <p:spPr>
          <a:xfrm>
            <a:off x="340868" y="3943346"/>
            <a:ext cx="6751411" cy="2005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dirty="0"/>
              <a:t>Suma pomocy dla jednego beneficjenta oraz wypłaconych mu grantów </a:t>
            </a:r>
            <a:r>
              <a:rPr lang="pl-PL" sz="1700" b="1" dirty="0"/>
              <a:t>nie może przekroczyć 500 tys. zł </a:t>
            </a:r>
            <a:r>
              <a:rPr lang="pl-PL" sz="1700" dirty="0"/>
              <a:t>w okresie realizacji PS WPR. Limitu nie stosuje się do JSFP i LGD. Suma pomocy na operacje realizowane przez JSFP nie może przekroczyć 40% środków LSR</a:t>
            </a:r>
          </a:p>
        </p:txBody>
      </p:sp>
    </p:spTree>
    <p:extLst>
      <p:ext uri="{BB962C8B-B14F-4D97-AF65-F5344CB8AC3E}">
        <p14:creationId xmlns:p14="http://schemas.microsoft.com/office/powerpoint/2010/main" val="2484155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5D29FB-E06B-4B74-9407-4B3B2F067A95}"/>
              </a:ext>
            </a:extLst>
          </p:cNvPr>
          <p:cNvSpPr txBox="1">
            <a:spLocks/>
          </p:cNvSpPr>
          <p:nvPr/>
        </p:nvSpPr>
        <p:spPr>
          <a:xfrm>
            <a:off x="250825" y="260648"/>
            <a:ext cx="7787208" cy="108012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OBSZARY TEMATYCZNE</a:t>
            </a:r>
            <a:b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LOKLANYCH STRATEGII ROZWOJU</a:t>
            </a:r>
            <a:b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LATA 2023-2027</a:t>
            </a:r>
            <a:br>
              <a:rPr lang="pl-PL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kern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5B6D11-6D53-4458-B442-6F9F60ED585A}"/>
              </a:ext>
            </a:extLst>
          </p:cNvPr>
          <p:cNvSpPr txBox="1">
            <a:spLocks/>
          </p:cNvSpPr>
          <p:nvPr/>
        </p:nvSpPr>
        <p:spPr>
          <a:xfrm>
            <a:off x="20425" y="1556786"/>
            <a:ext cx="7164288" cy="4536504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0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9050" algn="just">
              <a:lnSpc>
                <a:spcPct val="150000"/>
              </a:lnSpc>
            </a:pPr>
            <a:r>
              <a:rPr lang="pl-PL" sz="1600" b="1" kern="0" dirty="0"/>
              <a:t>W ramach LSR poprzez interwencję LEADER będzie można uzyskać wsparcie w zakresie wielu obszarów tematycznych: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kern="0" dirty="0"/>
              <a:t>rozwoju przedsiębiorczości, w szczególności:</a:t>
            </a:r>
          </a:p>
          <a:p>
            <a:pPr marL="685800"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200" kern="0" dirty="0"/>
              <a:t>podejmowania pozarolniczej działalności gospodarczej przez osoby fizyczne,</a:t>
            </a:r>
          </a:p>
          <a:p>
            <a:pPr marL="685800"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200" kern="0" dirty="0"/>
              <a:t>rozwijania pozarolniczej działalności gospodarczej;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kern="0" dirty="0"/>
              <a:t>rozwoju pozarolniczych funkcji małych gospodarstw rolnych</a:t>
            </a:r>
            <a:br>
              <a:rPr lang="pl-PL" sz="1600" kern="0" dirty="0"/>
            </a:br>
            <a:r>
              <a:rPr lang="pl-PL" sz="1600" kern="0" dirty="0"/>
              <a:t>w szczególności poprzez:</a:t>
            </a:r>
          </a:p>
          <a:p>
            <a:pPr marL="685800"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200" kern="0" dirty="0"/>
              <a:t>tworzenie i rozwój gospodarstw agroturystycznych,</a:t>
            </a:r>
          </a:p>
          <a:p>
            <a:pPr marL="685800"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200" kern="0" dirty="0"/>
              <a:t>tworzenie i rozwój zagród edukacyjnych,</a:t>
            </a:r>
          </a:p>
          <a:p>
            <a:pPr marL="685800"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200" kern="0" dirty="0"/>
              <a:t>tworzenie i rozwój gospodarstw opiekuńczych;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sz="1600" b="1" kern="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sz="1800" b="1" kern="0" dirty="0"/>
          </a:p>
          <a:p>
            <a:pPr>
              <a:lnSpc>
                <a:spcPct val="150000"/>
              </a:lnSpc>
            </a:pPr>
            <a:endParaRPr lang="pl-PL" kern="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DEB41E2-8857-4CFA-A8C1-1573DC13C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1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59A1B0B-CCFC-4C36-830B-B33CBE0F34A3}"/>
              </a:ext>
            </a:extLst>
          </p:cNvPr>
          <p:cNvSpPr/>
          <p:nvPr/>
        </p:nvSpPr>
        <p:spPr>
          <a:xfrm>
            <a:off x="226167" y="4319424"/>
            <a:ext cx="6883541" cy="122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dirty="0"/>
              <a:t>Dziś w wielu branżach produkcji, np. drobiu, owoców i warzyw (zwłaszcza jabłek i buraków cukrowych), zbóż i mleka, Polska należy do ścisłej czołówki europejskiej.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4FE7FF4-399A-4F04-A7DF-A4AD076CF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7" y="1527603"/>
            <a:ext cx="2311542" cy="2218618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782604F5-55B7-4F66-8680-EBFD45F8FAA2}"/>
              </a:ext>
            </a:extLst>
          </p:cNvPr>
          <p:cNvSpPr txBox="1">
            <a:spLocks/>
          </p:cNvSpPr>
          <p:nvPr/>
        </p:nvSpPr>
        <p:spPr>
          <a:xfrm>
            <a:off x="1246379" y="281840"/>
            <a:ext cx="6061925" cy="461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 LAT W UNII EUROPEJSKIEJ </a:t>
            </a:r>
            <a:endParaRPr lang="pl-PL" sz="2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8CA0990-57AB-4DC5-99FE-54947017D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AD3946DE-74E2-4868-A9F0-D9F091FFEEAB}"/>
              </a:ext>
            </a:extLst>
          </p:cNvPr>
          <p:cNvSpPr/>
          <p:nvPr/>
        </p:nvSpPr>
        <p:spPr>
          <a:xfrm>
            <a:off x="2537708" y="954400"/>
            <a:ext cx="4572000" cy="27907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dirty="0"/>
              <a:t>1 maja 2004 roku Polska stała się członkiem Unii Europejskiej. W ciągu ostatnich dwóch dekad polskie rolnictwo zanotowało imponujący postęp, a na terenach wiejskich prawie dwukrotnie wzrosła liczba osób fizycznych prowadzących działalność gospodarczą i znacznie zmalało bezrobocie. </a:t>
            </a:r>
          </a:p>
        </p:txBody>
      </p:sp>
    </p:spTree>
    <p:extLst>
      <p:ext uri="{BB962C8B-B14F-4D97-AF65-F5344CB8AC3E}">
        <p14:creationId xmlns:p14="http://schemas.microsoft.com/office/powerpoint/2010/main" val="3113216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93602A-6A31-43BD-B400-5CD05063ADD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6635080" cy="128215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OBSZARY TEMATYCZNE</a:t>
            </a:r>
            <a:b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LOKLANYCH STRATEGII ROZWOJU</a:t>
            </a:r>
            <a:b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LATA 2023-2027</a:t>
            </a:r>
            <a:endParaRPr lang="pl-PL" sz="2400" kern="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246BA8E-585D-4715-AFCD-279CEEA3E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33" y="1556792"/>
            <a:ext cx="676944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0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l-PL" sz="1600" kern="0" dirty="0"/>
              <a:t>rozwój współpracy poprzez:</a:t>
            </a:r>
          </a:p>
          <a:p>
            <a:pPr marL="685800" lvl="1" defTabSz="914400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l-PL" altLang="pl-PL" sz="1200" kern="0" dirty="0">
                <a:solidFill>
                  <a:schemeClr val="tx1"/>
                </a:solidFill>
              </a:rPr>
              <a:t>tworzenie krótkich łańcuchów dostaw żywności (KŁŻ);</a:t>
            </a:r>
          </a:p>
          <a:p>
            <a:pPr marL="685800" lvl="1" defTabSz="914400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l-PL" altLang="pl-PL" sz="1200" kern="0" dirty="0">
                <a:solidFill>
                  <a:schemeClr val="tx1"/>
                </a:solidFill>
              </a:rPr>
              <a:t>rozwijanie krótkich łańcuchów dostaw żywności (KŁŻ);</a:t>
            </a:r>
          </a:p>
          <a:p>
            <a:pPr marL="285750" indent="-285750" defTabSz="914400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l-PL" altLang="pl-PL" sz="1600" kern="0" dirty="0">
                <a:solidFill>
                  <a:schemeClr val="tx1"/>
                </a:solidFill>
                <a:latin typeface="Arial" panose="020B0604020202020204" pitchFamily="34" charset="0"/>
              </a:rPr>
              <a:t>poprawy dostępu do usług dla lokalnych społeczności;</a:t>
            </a:r>
          </a:p>
          <a:p>
            <a:pPr marL="285750" indent="-285750" defTabSz="914400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l-PL" altLang="pl-PL" sz="1600" kern="0" dirty="0">
                <a:solidFill>
                  <a:schemeClr val="tx1"/>
                </a:solidFill>
                <a:latin typeface="Arial" panose="020B0604020202020204" pitchFamily="34" charset="0"/>
              </a:rPr>
              <a:t>przygotowania koncepcji inteligentnej wsi (Smart Villages);</a:t>
            </a:r>
          </a:p>
          <a:p>
            <a:pPr marL="285750" indent="-285750" defTabSz="914400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l-PL" altLang="pl-PL" sz="1600" kern="0" dirty="0">
                <a:solidFill>
                  <a:schemeClr val="tx1"/>
                </a:solidFill>
                <a:latin typeface="Arial" panose="020B0604020202020204" pitchFamily="34" charset="0"/>
              </a:rPr>
              <a:t>poprawy dostępu do małej infrastruktury publicznej;</a:t>
            </a:r>
          </a:p>
          <a:p>
            <a:pPr marL="285750" indent="-285750" defTabSz="914400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l-PL" altLang="pl-PL" sz="1600" kern="0" dirty="0">
                <a:solidFill>
                  <a:schemeClr val="tx1"/>
                </a:solidFill>
                <a:latin typeface="Arial" panose="020B0604020202020204" pitchFamily="34" charset="0"/>
              </a:rPr>
              <a:t>kształtowania świadomości obywatelskiej;</a:t>
            </a:r>
          </a:p>
          <a:p>
            <a:pPr marL="285750" indent="-285750" algn="just" defTabSz="914400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l-PL" altLang="pl-PL" sz="1600" kern="0" dirty="0">
                <a:solidFill>
                  <a:schemeClr val="tx1"/>
                </a:solidFill>
                <a:latin typeface="Arial" panose="020B0604020202020204" pitchFamily="34" charset="0"/>
              </a:rPr>
              <a:t>włączenia społeczne seniorów, ludzi młodych lub osób</a:t>
            </a:r>
            <a:br>
              <a:rPr lang="pl-PL" altLang="pl-PL" sz="1600" kern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kern="0" dirty="0">
                <a:solidFill>
                  <a:schemeClr val="tx1"/>
                </a:solidFill>
                <a:latin typeface="Arial" panose="020B0604020202020204" pitchFamily="34" charset="0"/>
              </a:rPr>
              <a:t>w niekorzystnej sytuacji;</a:t>
            </a:r>
          </a:p>
          <a:p>
            <a:pPr marL="285750" indent="-285750" defTabSz="914400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l-PL" altLang="pl-PL" sz="1600" kern="0" dirty="0">
                <a:solidFill>
                  <a:schemeClr val="tx1"/>
                </a:solidFill>
                <a:latin typeface="Arial" panose="020B0604020202020204" pitchFamily="34" charset="0"/>
              </a:rPr>
              <a:t>ochrona dziedzictwa kulturowego lub przyrodniczego polskiej wsi;</a:t>
            </a:r>
          </a:p>
          <a:p>
            <a:pPr marL="285750" indent="-285750" defTabSz="914400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l-PL" altLang="pl-PL" sz="1600" kern="0" dirty="0">
                <a:solidFill>
                  <a:schemeClr val="tx1"/>
                </a:solidFill>
                <a:latin typeface="Arial" panose="020B0604020202020204" pitchFamily="34" charset="0"/>
              </a:rPr>
              <a:t>przygotowanie projektów partnerskich;</a:t>
            </a:r>
          </a:p>
          <a:p>
            <a:pPr marL="0" indent="0" defTabSz="91440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pl-PL" altLang="pl-PL" sz="1800" kern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1DC5C9-7200-4A43-8C83-FD92AD590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97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57CEF7-0598-48BA-BD8A-98DD71873101}"/>
              </a:ext>
            </a:extLst>
          </p:cNvPr>
          <p:cNvSpPr txBox="1">
            <a:spLocks/>
          </p:cNvSpPr>
          <p:nvPr/>
        </p:nvSpPr>
        <p:spPr>
          <a:xfrm>
            <a:off x="899592" y="56510"/>
            <a:ext cx="6804756" cy="114023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ZASADY WSPARCIA W RAMACH LEADERA Z PS WPR 2023-2027</a:t>
            </a:r>
            <a:endParaRPr lang="pl-PL" sz="2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B27B2C4-F922-498F-AF35-A3497B8375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713EB0D-5EF5-4971-BFEB-54DAC0657761}"/>
              </a:ext>
            </a:extLst>
          </p:cNvPr>
          <p:cNvSpPr/>
          <p:nvPr/>
        </p:nvSpPr>
        <p:spPr>
          <a:xfrm>
            <a:off x="251520" y="1109624"/>
            <a:ext cx="6804756" cy="498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dirty="0"/>
              <a:t>Działalność gospodarcza powinna być </a:t>
            </a:r>
            <a:r>
              <a:rPr lang="pl-PL" sz="1700" b="1" dirty="0"/>
              <a:t>uzasadniona ekonomiczne </a:t>
            </a:r>
            <a:r>
              <a:rPr lang="pl-PL" sz="1700" dirty="0"/>
              <a:t>(uproszczony biznesplan).</a:t>
            </a:r>
          </a:p>
          <a:p>
            <a:pPr algn="just">
              <a:lnSpc>
                <a:spcPct val="150000"/>
              </a:lnSpc>
            </a:pPr>
            <a:endParaRPr lang="pl-PL" sz="1000" dirty="0"/>
          </a:p>
          <a:p>
            <a:pPr algn="just">
              <a:lnSpc>
                <a:spcPct val="150000"/>
              </a:lnSpc>
            </a:pPr>
            <a:r>
              <a:rPr lang="pl-PL" sz="1700" dirty="0"/>
              <a:t>Kwota pomocy w formie płatności ryczałtowej ustalana jest na podstawie </a:t>
            </a:r>
            <a:r>
              <a:rPr lang="pl-PL" sz="1700" b="1" dirty="0"/>
              <a:t>projektu budżetu operacji</a:t>
            </a:r>
            <a:r>
              <a:rPr lang="pl-PL" sz="1700" dirty="0"/>
              <a:t>, czyli szczegółowy plan finansowy, który określa wszystkie planowane przychody i wydatki związane z realizacją konkretnej operacji;</a:t>
            </a:r>
          </a:p>
          <a:p>
            <a:pPr algn="just">
              <a:lnSpc>
                <a:spcPct val="150000"/>
              </a:lnSpc>
            </a:pPr>
            <a:endParaRPr lang="pl-PL" sz="1000" dirty="0"/>
          </a:p>
          <a:p>
            <a:pPr algn="just">
              <a:lnSpc>
                <a:spcPct val="150000"/>
              </a:lnSpc>
            </a:pPr>
            <a:r>
              <a:rPr lang="pl-PL" sz="1700" dirty="0"/>
              <a:t>Ponadto w przypadku operacji realizowanych w ramach </a:t>
            </a:r>
            <a:r>
              <a:rPr lang="pl-PL" sz="1700" b="1" dirty="0"/>
              <a:t>rozwijania</a:t>
            </a:r>
            <a:r>
              <a:rPr lang="pl-PL" sz="1700" dirty="0"/>
              <a:t> pozarolniczej działalności gospodarczej, krótkich łańcuchów dostaw żywności, gospodarstw agroturystycznych, zagród edukacyjnych oraz gospodarstw opiekuńczych – minimum roczne doświadczenie</a:t>
            </a:r>
            <a:br>
              <a:rPr lang="pl-PL" sz="1700" dirty="0"/>
            </a:br>
            <a:r>
              <a:rPr lang="pl-PL" sz="1700" dirty="0"/>
              <a:t>w prowadzeniu działalności w tym zakresie.</a:t>
            </a:r>
          </a:p>
        </p:txBody>
      </p:sp>
    </p:spTree>
    <p:extLst>
      <p:ext uri="{BB962C8B-B14F-4D97-AF65-F5344CB8AC3E}">
        <p14:creationId xmlns:p14="http://schemas.microsoft.com/office/powerpoint/2010/main" val="1069894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Znalezione obrazy dla zapytania questioning png">
            <a:extLst>
              <a:ext uri="{FF2B5EF4-FFF2-40B4-BE49-F238E27FC236}">
                <a16:creationId xmlns:a16="http://schemas.microsoft.com/office/drawing/2014/main" id="{45B45E1F-6EEA-4AD0-9DDA-3C10979E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49" y="188639"/>
            <a:ext cx="111601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2BA41B0E-5FA3-4B88-AD72-241FBE5A33D7}"/>
              </a:ext>
            </a:extLst>
          </p:cNvPr>
          <p:cNvSpPr txBox="1">
            <a:spLocks/>
          </p:cNvSpPr>
          <p:nvPr/>
        </p:nvSpPr>
        <p:spPr>
          <a:xfrm>
            <a:off x="539552" y="254475"/>
            <a:ext cx="6804756" cy="4921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KTO MOŻE BYĆ</a:t>
            </a:r>
            <a:b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WNIOSKODAWCĄ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3F71157-C13A-4E33-8868-9B19B87FE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613"/>
            <a:ext cx="1066867" cy="648066"/>
          </a:xfrm>
          <a:prstGeom prst="rect">
            <a:avLst/>
          </a:prstGeom>
        </p:spPr>
      </p:pic>
      <p:sp>
        <p:nvSpPr>
          <p:cNvPr id="5" name="pole tekstowe 3">
            <a:extLst>
              <a:ext uri="{FF2B5EF4-FFF2-40B4-BE49-F238E27FC236}">
                <a16:creationId xmlns:a16="http://schemas.microsoft.com/office/drawing/2014/main" id="{1CD37184-2ED7-4B60-ACC5-DE4D72849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746488"/>
            <a:ext cx="6854825" cy="419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Aft>
                <a:spcPts val="10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5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Aft>
                <a:spcPts val="5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l-PL" altLang="pl-PL" sz="1800" b="1" dirty="0">
                <a:solidFill>
                  <a:schemeClr val="tx1"/>
                </a:solidFill>
                <a:cs typeface="Arial" panose="020B0604020202020204" pitchFamily="34" charset="0"/>
              </a:rPr>
              <a:t>osoba fizyczna</a:t>
            </a:r>
            <a:r>
              <a:rPr lang="pl-PL" altLang="pl-PL" sz="1800" dirty="0">
                <a:solidFill>
                  <a:schemeClr val="tx1"/>
                </a:solidFill>
                <a:cs typeface="Arial" panose="020B0604020202020204" pitchFamily="34" charset="0"/>
              </a:rPr>
              <a:t>, w tym wykonująca działalność gospodarczą,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l-PL" altLang="pl-PL" sz="1800" b="1" dirty="0">
                <a:solidFill>
                  <a:schemeClr val="tx1"/>
                </a:solidFill>
                <a:cs typeface="Arial" panose="020B0604020202020204" pitchFamily="34" charset="0"/>
              </a:rPr>
              <a:t>osoba prawna</a:t>
            </a:r>
            <a:r>
              <a:rPr lang="pl-PL" altLang="pl-PL" sz="1800" dirty="0">
                <a:solidFill>
                  <a:schemeClr val="tx1"/>
                </a:solidFill>
                <a:cs typeface="Arial" panose="020B0604020202020204" pitchFamily="34" charset="0"/>
              </a:rPr>
              <a:t>, w tym organizacja pozarządowa, jednostka sektora finansów publicznych, mikro- i małe przedsiębiorstwo lub LGD (w ramach projektów grantowych lub operacji własnych),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l-PL" altLang="pl-PL" sz="1800" b="1" dirty="0">
                <a:solidFill>
                  <a:schemeClr val="tx1"/>
                </a:solidFill>
                <a:cs typeface="Arial" panose="020B0604020202020204" pitchFamily="34" charset="0"/>
              </a:rPr>
              <a:t>jednostka organizacyjna nieposiadająca osobowości prawnej</a:t>
            </a:r>
            <a:r>
              <a:rPr lang="pl-PL" altLang="pl-PL" sz="1800" dirty="0">
                <a:solidFill>
                  <a:schemeClr val="tx1"/>
                </a:solidFill>
                <a:cs typeface="Arial" panose="020B0604020202020204" pitchFamily="34" charset="0"/>
              </a:rPr>
              <a:t>, której ustawa przyznaje zdolność prawną,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l-PL" altLang="pl-PL" sz="1800" b="1" dirty="0">
                <a:solidFill>
                  <a:schemeClr val="tx1"/>
                </a:solidFill>
                <a:cs typeface="Arial" panose="020B0604020202020204" pitchFamily="34" charset="0"/>
              </a:rPr>
              <a:t>rolnik albo małżonek rolnika albo domownik </a:t>
            </a:r>
            <a:r>
              <a:rPr lang="pl-PL" altLang="pl-PL" sz="1800" dirty="0">
                <a:solidFill>
                  <a:schemeClr val="tx1"/>
                </a:solidFill>
                <a:cs typeface="Arial" panose="020B0604020202020204" pitchFamily="34" charset="0"/>
              </a:rPr>
              <a:t>z małego gospodarstwa rolnego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ClrTx/>
              <a:buSzTx/>
            </a:pPr>
            <a:endParaRPr lang="pl-PL" altLang="pl-PL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15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48350FF-5850-48E8-A2FA-525C34605047}"/>
              </a:ext>
            </a:extLst>
          </p:cNvPr>
          <p:cNvSpPr/>
          <p:nvPr/>
        </p:nvSpPr>
        <p:spPr>
          <a:xfrm>
            <a:off x="323525" y="1238817"/>
            <a:ext cx="6926833" cy="433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W przypadku Wdrażania LSR wsparcie udzielane jest </a:t>
            </a:r>
            <a:r>
              <a:rPr lang="pl-PL" b="1" dirty="0"/>
              <a:t>w formie płatności ryczałtowej ustalonej na podstawie projektu budżetu lub refundacji kosztów operacji </a:t>
            </a:r>
            <a:r>
              <a:rPr lang="pl-PL" dirty="0"/>
              <a:t>w wysokości nie większej niż:</a:t>
            </a:r>
          </a:p>
          <a:p>
            <a:pPr marL="360363" indent="-360363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68288" algn="l"/>
              </a:tabLst>
            </a:pPr>
            <a:r>
              <a:rPr lang="pl-PL" b="1" dirty="0"/>
              <a:t>50 tys. zł </a:t>
            </a:r>
            <a:r>
              <a:rPr lang="pl-PL" dirty="0"/>
              <a:t>– </a:t>
            </a:r>
            <a:r>
              <a:rPr lang="pl-PL" sz="1400" dirty="0"/>
              <a:t>w zakresie przygotowanie projektów partnerskich krajowych</a:t>
            </a:r>
          </a:p>
          <a:p>
            <a:pPr marL="360363" indent="-360363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68288" algn="l"/>
              </a:tabLst>
            </a:pPr>
            <a:r>
              <a:rPr lang="pl-PL" b="1" dirty="0"/>
              <a:t>150 tys. zł </a:t>
            </a:r>
            <a:r>
              <a:rPr lang="pl-PL" dirty="0"/>
              <a:t>– </a:t>
            </a:r>
            <a:r>
              <a:rPr lang="pl-PL" sz="1400" dirty="0"/>
              <a:t>w zakresach: podejmowanie pozarolniczej działalności gospodarczej, tworzenia gospodarstw agroturystycznych, zagród edukacyjnych oraz gospodarstw opiekuńczych oraz w zakresie przygotowania projektów partnerskich międzynarodowych</a:t>
            </a:r>
          </a:p>
          <a:p>
            <a:pPr marL="360363" indent="-360363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68288" algn="l"/>
              </a:tabLst>
            </a:pPr>
            <a:r>
              <a:rPr lang="pl-PL" b="1" dirty="0"/>
              <a:t>350 tys. zł </a:t>
            </a:r>
            <a:r>
              <a:rPr lang="pl-PL" dirty="0"/>
              <a:t>– </a:t>
            </a:r>
            <a:r>
              <a:rPr lang="pl-PL" sz="1400" dirty="0"/>
              <a:t>w zakresie tworzenia krótkich łańcuchów dostaw żywności</a:t>
            </a:r>
          </a:p>
          <a:p>
            <a:pPr marL="360363" indent="-360363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68288" algn="l"/>
              </a:tabLst>
            </a:pPr>
            <a:r>
              <a:rPr lang="pl-PL" b="1" dirty="0"/>
              <a:t>500 tys. zł </a:t>
            </a:r>
            <a:r>
              <a:rPr lang="pl-PL" dirty="0"/>
              <a:t>– </a:t>
            </a:r>
            <a:r>
              <a:rPr lang="pl-PL" sz="1400" dirty="0"/>
              <a:t>w pozostałych przypadkach</a:t>
            </a:r>
            <a:endParaRPr lang="pl-PL" dirty="0"/>
          </a:p>
        </p:txBody>
      </p:sp>
      <p:pic>
        <p:nvPicPr>
          <p:cNvPr id="3" name="Picture 4" descr="Znalezione obrazy dla zapytania questioning png">
            <a:extLst>
              <a:ext uri="{FF2B5EF4-FFF2-40B4-BE49-F238E27FC236}">
                <a16:creationId xmlns:a16="http://schemas.microsoft.com/office/drawing/2014/main" id="{988A5F3F-80F6-430B-9FB8-A40E2C08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38"/>
            <a:ext cx="111601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DF63E43F-0AF4-44DB-ADB4-AB1976D5FE08}"/>
              </a:ext>
            </a:extLst>
          </p:cNvPr>
          <p:cNvSpPr txBox="1">
            <a:spLocks/>
          </p:cNvSpPr>
          <p:nvPr/>
        </p:nvSpPr>
        <p:spPr>
          <a:xfrm>
            <a:off x="539552" y="254475"/>
            <a:ext cx="6804756" cy="4921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JAKIE WSAPRCIE</a:t>
            </a:r>
            <a:b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BĘDZIE MOŻNA OTRZYMAĆ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F991398-0CBE-4D7D-A4A1-1A7A3AFEF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613"/>
            <a:ext cx="1066867" cy="648066"/>
          </a:xfrm>
          <a:prstGeom prst="rect">
            <a:avLst/>
          </a:prstGeom>
        </p:spPr>
      </p:pic>
      <p:pic>
        <p:nvPicPr>
          <p:cNvPr id="6" name="Picture 2" descr="H:\PREZENTACJE - SZKOLENIA\IKONY_MOTYWY_ZDJĘCIA\LEADER 19.2 UMOWY\euro_money-512.png">
            <a:extLst>
              <a:ext uri="{FF2B5EF4-FFF2-40B4-BE49-F238E27FC236}">
                <a16:creationId xmlns:a16="http://schemas.microsoft.com/office/drawing/2014/main" id="{3B5BCD65-00B4-47F6-8C87-42293CE7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74055"/>
            <a:ext cx="11969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386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48350FF-5850-48E8-A2FA-525C34605047}"/>
              </a:ext>
            </a:extLst>
          </p:cNvPr>
          <p:cNvSpPr/>
          <p:nvPr/>
        </p:nvSpPr>
        <p:spPr>
          <a:xfrm>
            <a:off x="179512" y="1052736"/>
            <a:ext cx="7236692" cy="5073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300"/>
              </a:lnSpc>
              <a:buFont typeface="Wingdings" panose="05000000000000000000" pitchFamily="2" charset="2"/>
              <a:buChar char="ü"/>
            </a:pPr>
            <a:r>
              <a:rPr lang="pl-PL" b="1" dirty="0"/>
              <a:t>do 65% kosztów kwalifikowalnych </a:t>
            </a:r>
            <a:r>
              <a:rPr lang="pl-PL" dirty="0"/>
              <a:t>- </a:t>
            </a:r>
            <a:r>
              <a:rPr lang="pl-PL" sz="1400" dirty="0"/>
              <a:t>inwestycje produkcyjne inne niż tworzenie i rozwijanie gospodarstw agroturystycznych, zagród edukacyjnych, gospodarstw opiekuńczych; </a:t>
            </a:r>
          </a:p>
          <a:p>
            <a:pPr marL="285750" indent="-285750" algn="just">
              <a:lnSpc>
                <a:spcPts val="2300"/>
              </a:lnSpc>
              <a:buFont typeface="Wingdings" panose="05000000000000000000" pitchFamily="2" charset="2"/>
              <a:buChar char="ü"/>
            </a:pPr>
            <a:r>
              <a:rPr lang="pl-PL" b="1" dirty="0"/>
              <a:t>do 75% kosztów kwalifikowalnych </a:t>
            </a:r>
            <a:r>
              <a:rPr lang="pl-PL" dirty="0"/>
              <a:t>- </a:t>
            </a:r>
            <a:r>
              <a:rPr lang="pl-PL" sz="1400" dirty="0"/>
              <a:t>w przypadku operacji realizowanych przez JSFP; </a:t>
            </a:r>
          </a:p>
          <a:p>
            <a:pPr marL="285750" indent="-285750" algn="just">
              <a:lnSpc>
                <a:spcPts val="2300"/>
              </a:lnSpc>
              <a:buFont typeface="Wingdings" panose="05000000000000000000" pitchFamily="2" charset="2"/>
              <a:buChar char="ü"/>
            </a:pPr>
            <a:r>
              <a:rPr lang="pl-PL" b="1" dirty="0"/>
              <a:t>do 85% kosztów kwalifikowalnych </a:t>
            </a:r>
            <a:r>
              <a:rPr lang="pl-PL" dirty="0"/>
              <a:t>- </a:t>
            </a:r>
            <a:r>
              <a:rPr lang="pl-PL" sz="1400" dirty="0"/>
              <a:t>tworzenie i rozwijanie gospodarstw agroturystycznych, zagród edukacyjnych, gospodarstw opiekuńczych oraz rozwijanie krótkich łańcuchów  dostaw żywności (w przypadku operacji polegających na rozszerzeniu kręgu odbiorców poprzez szerszą promocję produktów wytwarzanych przez członków tego łańcucha); </a:t>
            </a:r>
          </a:p>
          <a:p>
            <a:pPr marL="285750" indent="-285750" algn="just">
              <a:lnSpc>
                <a:spcPts val="2300"/>
              </a:lnSpc>
              <a:buFont typeface="Wingdings" panose="05000000000000000000" pitchFamily="2" charset="2"/>
              <a:buChar char="ü"/>
            </a:pPr>
            <a:r>
              <a:rPr lang="pl-PL" b="1" dirty="0"/>
              <a:t>do 100% kosztów kwalifikowalnych </a:t>
            </a:r>
            <a:r>
              <a:rPr lang="pl-PL" dirty="0"/>
              <a:t>- w przypadku operacji: </a:t>
            </a:r>
          </a:p>
          <a:p>
            <a:pPr marL="630238" indent="-268288" algn="just">
              <a:lnSpc>
                <a:spcPts val="2300"/>
              </a:lnSpc>
              <a:buFont typeface="+mj-lt"/>
              <a:buAutoNum type="alphaLcParenR"/>
            </a:pPr>
            <a:r>
              <a:rPr lang="pl-PL" sz="1400" dirty="0" err="1"/>
              <a:t>nieinwestycyjnych</a:t>
            </a:r>
            <a:r>
              <a:rPr lang="pl-PL" sz="1400" dirty="0"/>
              <a:t> realizowanych przez beneficjentów innych niż JSFP, innych niż operacje w zakresie rozwijania krótkich łańcuchów  dostaw żywności polegających na rozszerzeniu kręgu odbiorców poprzez szerszą promocję produktów wytwarzanych przez członków tego łańcucha,</a:t>
            </a:r>
          </a:p>
          <a:p>
            <a:pPr marL="630238" indent="-268288" algn="just">
              <a:lnSpc>
                <a:spcPts val="2300"/>
              </a:lnSpc>
              <a:buFont typeface="+mj-lt"/>
              <a:buAutoNum type="alphaLcParenR"/>
            </a:pPr>
            <a:r>
              <a:rPr lang="pl-PL" sz="1400" dirty="0"/>
              <a:t>obejmujących inwestycje nieprodukcyjne, realizowane przez beneficjentów innych niż JSFP. </a:t>
            </a:r>
          </a:p>
        </p:txBody>
      </p:sp>
      <p:pic>
        <p:nvPicPr>
          <p:cNvPr id="3" name="Picture 4" descr="Znalezione obrazy dla zapytania questioning png">
            <a:extLst>
              <a:ext uri="{FF2B5EF4-FFF2-40B4-BE49-F238E27FC236}">
                <a16:creationId xmlns:a16="http://schemas.microsoft.com/office/drawing/2014/main" id="{988A5F3F-80F6-430B-9FB8-A40E2C08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111601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DF63E43F-0AF4-44DB-ADB4-AB1976D5FE08}"/>
              </a:ext>
            </a:extLst>
          </p:cNvPr>
          <p:cNvSpPr txBox="1">
            <a:spLocks/>
          </p:cNvSpPr>
          <p:nvPr/>
        </p:nvSpPr>
        <p:spPr>
          <a:xfrm>
            <a:off x="539552" y="110461"/>
            <a:ext cx="6804756" cy="4921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JAKI BĘDZIE PROCENT DOFINANSOWANIA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F991398-0CBE-4D7D-A4A1-1A7A3AFEF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599"/>
            <a:ext cx="1066867" cy="6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64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48350FF-5850-48E8-A2FA-525C34605047}"/>
              </a:ext>
            </a:extLst>
          </p:cNvPr>
          <p:cNvSpPr/>
          <p:nvPr/>
        </p:nvSpPr>
        <p:spPr>
          <a:xfrm>
            <a:off x="179512" y="1052736"/>
            <a:ext cx="7236692" cy="475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dirty="0"/>
              <a:t>Pomoc przyznaje się, jeżeli wnioskodawca </a:t>
            </a:r>
            <a:r>
              <a:rPr lang="pl-PL" sz="1700" b="1" dirty="0"/>
              <a:t>co najmniej od roku poprzedzającego dzień złożenia wniosku </a:t>
            </a:r>
            <a:r>
              <a:rPr lang="pl-PL" sz="1700" dirty="0"/>
              <a:t>o przyznanie pomocy: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700" dirty="0"/>
              <a:t>posiada miejsce zamieszkania na obszarze wiejskim objętym LSR lub miejsce wykonywania działalności gospodarczej oznaczone adresem wpisanym do CEIDG na obszarze wiejskim objętym LSR lub miejsce wykonywania działalności w ramach pozarolniczych funkcji gospodarstw rolnych na obszarze wiejskim objętym LSR – </a:t>
            </a:r>
            <a:r>
              <a:rPr lang="pl-PL" sz="1700" b="1" dirty="0"/>
              <a:t>w przypadku wnioskodawcy będącego osobą fizyczną</a:t>
            </a:r>
            <a:r>
              <a:rPr lang="pl-PL" sz="1700" dirty="0"/>
              <a:t>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700" dirty="0"/>
              <a:t>posiada siedzibę lub oddział, które znajdują się na obszarze wiejskim objętym LSR – </a:t>
            </a:r>
            <a:r>
              <a:rPr lang="pl-PL" sz="1700" b="1" dirty="0"/>
              <a:t>w przypadku wnioskodawcy będącego osobą prawną </a:t>
            </a:r>
            <a:r>
              <a:rPr lang="pl-PL" sz="1700" dirty="0"/>
              <a:t>lub </a:t>
            </a:r>
            <a:r>
              <a:rPr lang="pl-PL" sz="1700" b="1" dirty="0"/>
              <a:t>jednostką organizacyjną nieposiadającą osobowości prawnej</a:t>
            </a:r>
            <a:r>
              <a:rPr lang="pl-PL" sz="1700" dirty="0"/>
              <a:t>, której ustawa przyznaje zdolność prawną.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DF63E43F-0AF4-44DB-ADB4-AB1976D5FE08}"/>
              </a:ext>
            </a:extLst>
          </p:cNvPr>
          <p:cNvSpPr txBox="1">
            <a:spLocks/>
          </p:cNvSpPr>
          <p:nvPr/>
        </p:nvSpPr>
        <p:spPr>
          <a:xfrm>
            <a:off x="1187624" y="131650"/>
            <a:ext cx="5868652" cy="941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WARUNKI PODMIOTOWE UDZIELENIA WSPARCIA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F991398-0CBE-4D7D-A4A1-1A7A3AFEF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599"/>
            <a:ext cx="1066867" cy="6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0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F63E43F-0AF4-44DB-ADB4-AB1976D5FE08}"/>
              </a:ext>
            </a:extLst>
          </p:cNvPr>
          <p:cNvSpPr txBox="1">
            <a:spLocks/>
          </p:cNvSpPr>
          <p:nvPr/>
        </p:nvSpPr>
        <p:spPr>
          <a:xfrm>
            <a:off x="1187624" y="131650"/>
            <a:ext cx="5868652" cy="941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WERYFIKACJA MIEJSCA ZAMIESZKANIA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F991398-0CBE-4D7D-A4A1-1A7A3AFEF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599"/>
            <a:ext cx="1066867" cy="648066"/>
          </a:xfrm>
          <a:prstGeom prst="rect">
            <a:avLst/>
          </a:prstGeom>
        </p:spPr>
      </p:pic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id="{1EAD282F-7DE6-4B33-92E1-BC715FF19F74}"/>
              </a:ext>
            </a:extLst>
          </p:cNvPr>
          <p:cNvSpPr txBox="1">
            <a:spLocks/>
          </p:cNvSpPr>
          <p:nvPr/>
        </p:nvSpPr>
        <p:spPr>
          <a:xfrm>
            <a:off x="154899" y="1196752"/>
            <a:ext cx="6901377" cy="396044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0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700" b="1" kern="0" dirty="0"/>
              <a:t>osoba fizyczna:</a:t>
            </a:r>
          </a:p>
          <a:p>
            <a:pPr marL="630238" lvl="1" indent="0" algn="just">
              <a:lnSpc>
                <a:spcPct val="100000"/>
              </a:lnSpc>
            </a:pPr>
            <a:r>
              <a:rPr lang="pl-PL" sz="1700" kern="0" dirty="0"/>
              <a:t>wydane przez organ gminy zaświadczenie z właściwej ewidencji ludności o miejscu zameldowania na pobyt stały lub czasowy wydane nie wcześniej niż 3 miesiące przed dniem złożenia wniosku;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700" b="1" kern="0" dirty="0"/>
              <a:t>osoba fizyczna prowadząca działalność gospodarczą:</a:t>
            </a:r>
          </a:p>
          <a:p>
            <a:pPr marL="1028700" lvl="1" indent="-342900" algn="just">
              <a:lnSpc>
                <a:spcPct val="100000"/>
              </a:lnSpc>
            </a:pPr>
            <a:r>
              <a:rPr lang="pl-PL" sz="1700" kern="0" dirty="0"/>
              <a:t>wydruk z CEIDG;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700" b="1" kern="0" dirty="0"/>
              <a:t>osoba prawna lub jednostka organizacyjna nieposiadająca osobowości prawnej, której ustawa przyznaje zdolność prawną:</a:t>
            </a:r>
          </a:p>
          <a:p>
            <a:pPr marL="715963" lvl="1" indent="0" algn="just">
              <a:lnSpc>
                <a:spcPct val="100000"/>
              </a:lnSpc>
            </a:pPr>
            <a:r>
              <a:rPr lang="pl-PL" sz="1700" kern="0" dirty="0"/>
              <a:t>wydruk z CEIDG oraz wypis z Krajowego Rejestru Sądowego (KRS);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700" kern="0" dirty="0"/>
          </a:p>
        </p:txBody>
      </p:sp>
    </p:spTree>
    <p:extLst>
      <p:ext uri="{BB962C8B-B14F-4D97-AF65-F5344CB8AC3E}">
        <p14:creationId xmlns:p14="http://schemas.microsoft.com/office/powerpoint/2010/main" val="973762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F63E43F-0AF4-44DB-ADB4-AB1976D5FE08}"/>
              </a:ext>
            </a:extLst>
          </p:cNvPr>
          <p:cNvSpPr txBox="1">
            <a:spLocks/>
          </p:cNvSpPr>
          <p:nvPr/>
        </p:nvSpPr>
        <p:spPr>
          <a:xfrm>
            <a:off x="1187624" y="131650"/>
            <a:ext cx="5868652" cy="941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JEDNOSTKI SEKTORA FINANSÓW PUBLICZNYCH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F991398-0CBE-4D7D-A4A1-1A7A3AFEF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599"/>
            <a:ext cx="1066867" cy="648066"/>
          </a:xfrm>
          <a:prstGeom prst="rect">
            <a:avLst/>
          </a:prstGeom>
        </p:spPr>
      </p:pic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id="{1EAD282F-7DE6-4B33-92E1-BC715FF19F74}"/>
              </a:ext>
            </a:extLst>
          </p:cNvPr>
          <p:cNvSpPr txBox="1">
            <a:spLocks/>
          </p:cNvSpPr>
          <p:nvPr/>
        </p:nvSpPr>
        <p:spPr>
          <a:xfrm>
            <a:off x="154899" y="980728"/>
            <a:ext cx="6901377" cy="396044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0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/>
              <a:t>na środki finansowe przeznaczone na wdrażanie LSR składają się środki EFRROW – 55% oraz środki współfinansowania krajowego – 45%;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/>
              <a:t>w przypadku JSFP źródłem środków współfinansowania krajowego jest zarówno budżet państwa (20%) jak i wkład własny JSFP (25%);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/>
              <a:t>wydatki na operacje realizowane przez JSFP obejmują sumę kwot pomocy w proporcji – </a:t>
            </a:r>
            <a:r>
              <a:rPr lang="pl-PL" sz="1700" b="1" dirty="0"/>
              <a:t>75%</a:t>
            </a:r>
            <a:r>
              <a:rPr lang="pl-PL" sz="1700" dirty="0"/>
              <a:t> (55% EFRROW + 20% budżet państwa) do </a:t>
            </a:r>
            <a:r>
              <a:rPr lang="pl-PL" sz="1700" b="1" dirty="0"/>
              <a:t>25%</a:t>
            </a:r>
            <a:r>
              <a:rPr lang="pl-PL" sz="1700" dirty="0"/>
              <a:t> (wkład własny beneficjenta) kosztów kwalifikowalnych operacji.</a:t>
            </a:r>
          </a:p>
          <a:p>
            <a:pPr marL="0" indent="0" algn="just">
              <a:lnSpc>
                <a:spcPct val="150000"/>
              </a:lnSpc>
            </a:pPr>
            <a:r>
              <a:rPr lang="pl-PL" sz="1700" b="1" dirty="0"/>
              <a:t>Oznacza to, że z budżetu LSR schodzi 100% środków.</a:t>
            </a:r>
            <a:endParaRPr lang="pl-PL" sz="1700" kern="0" dirty="0"/>
          </a:p>
        </p:txBody>
      </p:sp>
    </p:spTree>
    <p:extLst>
      <p:ext uri="{BB962C8B-B14F-4D97-AF65-F5344CB8AC3E}">
        <p14:creationId xmlns:p14="http://schemas.microsoft.com/office/powerpoint/2010/main" val="3807264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48350FF-5850-48E8-A2FA-525C34605047}"/>
              </a:ext>
            </a:extLst>
          </p:cNvPr>
          <p:cNvSpPr/>
          <p:nvPr/>
        </p:nvSpPr>
        <p:spPr>
          <a:xfrm>
            <a:off x="179512" y="1052736"/>
            <a:ext cx="7236692" cy="4822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dirty="0"/>
              <a:t>LGD określa kryteria wyboru operacji.</a:t>
            </a:r>
          </a:p>
          <a:p>
            <a:pPr algn="just">
              <a:lnSpc>
                <a:spcPct val="150000"/>
              </a:lnSpc>
            </a:pPr>
            <a:endParaRPr lang="pl-PL" sz="1000" dirty="0"/>
          </a:p>
          <a:p>
            <a:pPr algn="just">
              <a:lnSpc>
                <a:spcPct val="150000"/>
              </a:lnSpc>
            </a:pPr>
            <a:r>
              <a:rPr lang="pl-PL" sz="1700" dirty="0"/>
              <a:t>Kryteria wyboru operacji mogą mieć charakter: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700" b="1" dirty="0"/>
              <a:t>dostępowy,</a:t>
            </a:r>
            <a:r>
              <a:rPr lang="pl-PL" sz="1700" dirty="0"/>
              <a:t> których spełnienie warunkuje udzielenie wsparcia;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700" b="1" dirty="0"/>
              <a:t>rankingujący</a:t>
            </a:r>
            <a:r>
              <a:rPr lang="pl-PL" sz="1700" dirty="0"/>
              <a:t>, których zastosowanie pozwala ustalić kolejność przysługiwania pomocy.</a:t>
            </a:r>
          </a:p>
          <a:p>
            <a:pPr algn="just">
              <a:lnSpc>
                <a:spcPct val="150000"/>
              </a:lnSpc>
            </a:pPr>
            <a:endParaRPr lang="pl-PL" sz="1000" dirty="0"/>
          </a:p>
          <a:p>
            <a:pPr algn="just">
              <a:lnSpc>
                <a:spcPct val="150000"/>
              </a:lnSpc>
            </a:pPr>
            <a:r>
              <a:rPr lang="pl-PL" sz="1700" dirty="0"/>
              <a:t>LGD może określić minimum punktowe dla danych kryteriów wyboru operacji.</a:t>
            </a:r>
          </a:p>
          <a:p>
            <a:pPr algn="just">
              <a:lnSpc>
                <a:spcPct val="150000"/>
              </a:lnSpc>
            </a:pPr>
            <a:endParaRPr lang="pl-PL" sz="1000" dirty="0"/>
          </a:p>
          <a:p>
            <a:pPr algn="just">
              <a:lnSpc>
                <a:spcPct val="150000"/>
              </a:lnSpc>
            </a:pPr>
            <a:r>
              <a:rPr lang="pl-PL" sz="1700" dirty="0"/>
              <a:t>Kryteria wyboru operacji muszą być logicznie powiązane ze stwierdzonymi potrzebami, określonymi celami oraz przyjętymi wskaźnikami rezultatu.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DF63E43F-0AF4-44DB-ADB4-AB1976D5FE08}"/>
              </a:ext>
            </a:extLst>
          </p:cNvPr>
          <p:cNvSpPr txBox="1">
            <a:spLocks/>
          </p:cNvSpPr>
          <p:nvPr/>
        </p:nvSpPr>
        <p:spPr>
          <a:xfrm>
            <a:off x="1246379" y="174269"/>
            <a:ext cx="5544616" cy="4921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KRYTERIA WYBORU OPERACJI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F991398-0CBE-4D7D-A4A1-1A7A3AFEF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599"/>
            <a:ext cx="1066867" cy="6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69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DF59C38-565D-41E9-937C-6325A0C39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72DDEE87-00EC-4E95-B85E-22F4A9D081F8}"/>
              </a:ext>
            </a:extLst>
          </p:cNvPr>
          <p:cNvSpPr txBox="1">
            <a:spLocks/>
          </p:cNvSpPr>
          <p:nvPr/>
        </p:nvSpPr>
        <p:spPr>
          <a:xfrm>
            <a:off x="1246379" y="281840"/>
            <a:ext cx="6061925" cy="461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HARMONOGRAMY NABORÓW</a:t>
            </a:r>
            <a:endParaRPr lang="pl-PL" sz="2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F1C0F72-EB86-4AAE-8AC5-F3BAE3EE1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23400" r="20075" b="10801"/>
          <a:stretch/>
        </p:blipFill>
        <p:spPr>
          <a:xfrm>
            <a:off x="479857" y="910973"/>
            <a:ext cx="6583021" cy="401820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85B72BC-F2B2-49D4-B794-043734978E30}"/>
              </a:ext>
            </a:extLst>
          </p:cNvPr>
          <p:cNvSpPr/>
          <p:nvPr/>
        </p:nvSpPr>
        <p:spPr>
          <a:xfrm>
            <a:off x="389906" y="515719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  <a:hlinkClick r:id="rId4"/>
              </a:rPr>
              <a:t>https://prow.warmia.mazury.pl/harmonogramy-naborow-wnioskow-lgd/</a:t>
            </a:r>
            <a:r>
              <a:rPr lang="pl-PL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37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F891E242-5867-4FEC-8BAF-C5137ACFEE66}"/>
              </a:ext>
            </a:extLst>
          </p:cNvPr>
          <p:cNvSpPr/>
          <p:nvPr/>
        </p:nvSpPr>
        <p:spPr>
          <a:xfrm>
            <a:off x="447937" y="908720"/>
            <a:ext cx="655272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700" dirty="0"/>
              <a:t>Od 1 stycznia 2023 roku funkcjonuje już </a:t>
            </a:r>
            <a:r>
              <a:rPr lang="pl-PL" sz="1700" b="1" dirty="0">
                <a:solidFill>
                  <a:srgbClr val="FF0000"/>
                </a:solidFill>
              </a:rPr>
              <a:t>Plan Strategiczny dla Wspólnej Polityki Rolnej na lata 2023-2027</a:t>
            </a:r>
            <a:r>
              <a:rPr lang="pl-PL" sz="1700" dirty="0"/>
              <a:t>, który jest przygotowany w oparciu o zreformowaną Wspólną Politykę Rolną.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35C8254-66AB-4C9B-AF7D-08338B598A2B}"/>
              </a:ext>
            </a:extLst>
          </p:cNvPr>
          <p:cNvSpPr/>
          <p:nvPr/>
        </p:nvSpPr>
        <p:spPr>
          <a:xfrm>
            <a:off x="447936" y="4748951"/>
            <a:ext cx="65527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700" dirty="0"/>
              <a:t>Wsparcie w okresie 2023-2027 będzie realizowane ze środków pochodzących z UE, w kwocie 17,3 mld euro</a:t>
            </a:r>
            <a:br>
              <a:rPr lang="pl-PL" sz="1700" dirty="0"/>
            </a:br>
            <a:r>
              <a:rPr lang="pl-PL" sz="1700" dirty="0"/>
              <a:t>w ramach I filaru i 4,7 mld euro w ramach II filaru WPR oraz ponad 3,2 mld euro w ramach środków krajowych.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0B0EA5DD-EF35-45B2-9AAE-A7E3F18A7C81}"/>
              </a:ext>
            </a:extLst>
          </p:cNvPr>
          <p:cNvSpPr txBox="1">
            <a:spLocks/>
          </p:cNvSpPr>
          <p:nvPr/>
        </p:nvSpPr>
        <p:spPr>
          <a:xfrm>
            <a:off x="1246379" y="281840"/>
            <a:ext cx="6061925" cy="461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NOWA PERSPEKTYWA 2023-2027</a:t>
            </a:r>
            <a:endParaRPr lang="pl-PL" sz="2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AB2D074-98D0-4325-ACBE-A413475C5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10800" r="17713" b="43927"/>
          <a:stretch/>
        </p:blipFill>
        <p:spPr>
          <a:xfrm>
            <a:off x="1345304" y="2026578"/>
            <a:ext cx="4757991" cy="2481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8250A9-40ED-46D9-B04E-F7F59FE8D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32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5B32977-5AE2-4092-BB3A-0FF7F9ACB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EB8BEDFD-5A2B-4EE7-8D16-C8C1A65D2C65}"/>
              </a:ext>
            </a:extLst>
          </p:cNvPr>
          <p:cNvSpPr txBox="1">
            <a:spLocks/>
          </p:cNvSpPr>
          <p:nvPr/>
        </p:nvSpPr>
        <p:spPr>
          <a:xfrm>
            <a:off x="1246379" y="281840"/>
            <a:ext cx="6061925" cy="461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CENTRALNY SYSTEM OBSŁUGI BENEFICJENTÓW (CSOB)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15F2845-DE19-4445-B1F3-F6ECB0F14752}"/>
              </a:ext>
            </a:extLst>
          </p:cNvPr>
          <p:cNvSpPr txBox="1"/>
          <p:nvPr/>
        </p:nvSpPr>
        <p:spPr>
          <a:xfrm>
            <a:off x="395536" y="1268760"/>
            <a:ext cx="66967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/>
              <a:t>Wnioski o przyznanie pomocy będą składane </a:t>
            </a:r>
            <a:r>
              <a:rPr lang="pl-PL" sz="1700" b="1" dirty="0"/>
              <a:t>wyłącznie w formie elektronicznej. </a:t>
            </a:r>
          </a:p>
          <a:p>
            <a:pPr algn="just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000" dirty="0"/>
          </a:p>
          <a:p>
            <a:pPr algn="just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/>
              <a:t>W związku z powyższym wymiana korespondencji dotyczącej postepowania, w tym składanie pism przez stronę postępowania</a:t>
            </a:r>
            <a:br>
              <a:rPr lang="pl-PL" sz="1700" dirty="0"/>
            </a:br>
            <a:r>
              <a:rPr lang="pl-PL" sz="1700" dirty="0"/>
              <a:t>i doręczanie pism stronie postępowania oraz wykonywanie przez stronę postępowania innych czynności dotyczących postępowania, w tym zawieranie umów lub podpisywanie przekazanych dokumentów, dokonuje się za pomocą systemu teleinformatycznego ARiMR.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500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0060CCA-E32C-435B-9964-9E4493EA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056583"/>
            <a:ext cx="2659352" cy="66143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CB5032A-C87D-4126-9D70-7E39B52C2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03" y="5765679"/>
            <a:ext cx="1871476" cy="30327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725AA76-C6BE-44EE-9C45-5374B60A25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180599"/>
            <a:ext cx="817281" cy="8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83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5F53881F-CCE5-4322-872B-673BC9016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id="{437DAA75-DC37-4ED1-A783-1BE84F31E7FE}"/>
              </a:ext>
            </a:extLst>
          </p:cNvPr>
          <p:cNvSpPr txBox="1">
            <a:spLocks/>
          </p:cNvSpPr>
          <p:nvPr/>
        </p:nvSpPr>
        <p:spPr>
          <a:xfrm>
            <a:off x="1246379" y="281840"/>
            <a:ext cx="6061925" cy="461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PLATFORMA USŁUG ELEKTRONICZNYCH (PUE)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66CD5DA-A6FF-4A0A-9CAE-4E659EC799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00" r="24801" b="6601"/>
          <a:stretch/>
        </p:blipFill>
        <p:spPr>
          <a:xfrm>
            <a:off x="323528" y="1304764"/>
            <a:ext cx="687625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45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B9A2105-1137-476B-B880-28EE1DDA0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61" b="5747"/>
          <a:stretch/>
        </p:blipFill>
        <p:spPr>
          <a:xfrm>
            <a:off x="311329" y="1880828"/>
            <a:ext cx="7023218" cy="309634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5F8C2A9-5714-43B0-92F4-E53B09A51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0C180BE1-0A1E-4448-8F96-DF7B11BFC276}"/>
              </a:ext>
            </a:extLst>
          </p:cNvPr>
          <p:cNvSpPr txBox="1">
            <a:spLocks/>
          </p:cNvSpPr>
          <p:nvPr/>
        </p:nvSpPr>
        <p:spPr>
          <a:xfrm>
            <a:off x="1246379" y="281840"/>
            <a:ext cx="6061925" cy="461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PLATFORMA USŁUG ELEKTRONICZNYCH (PUE)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AE3BACE-7B42-4005-865B-B9F5FC6210A3}"/>
              </a:ext>
            </a:extLst>
          </p:cNvPr>
          <p:cNvSpPr/>
          <p:nvPr/>
        </p:nvSpPr>
        <p:spPr>
          <a:xfrm>
            <a:off x="1547664" y="4077072"/>
            <a:ext cx="1935291" cy="64360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89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e tekstowe 4">
            <a:extLst>
              <a:ext uri="{FF2B5EF4-FFF2-40B4-BE49-F238E27FC236}">
                <a16:creationId xmlns:a16="http://schemas.microsoft.com/office/drawing/2014/main" id="{9A85ABED-9BDC-409B-B9E2-C423D6B61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207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Aft>
                <a:spcPts val="10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5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Aft>
                <a:spcPts val="5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pl-PL" altLang="pl-PL" sz="1800">
              <a:solidFill>
                <a:schemeClr val="tx1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6D481FC-771C-42A0-9B6D-08601FECD78F}"/>
              </a:ext>
            </a:extLst>
          </p:cNvPr>
          <p:cNvSpPr txBox="1"/>
          <p:nvPr/>
        </p:nvSpPr>
        <p:spPr>
          <a:xfrm>
            <a:off x="107502" y="374678"/>
            <a:ext cx="7459663" cy="16516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Wojciech Stanny</a:t>
            </a:r>
          </a:p>
        </p:txBody>
      </p:sp>
      <p:sp>
        <p:nvSpPr>
          <p:cNvPr id="17" name="Prostokąt 2">
            <a:extLst>
              <a:ext uri="{FF2B5EF4-FFF2-40B4-BE49-F238E27FC236}">
                <a16:creationId xmlns:a16="http://schemas.microsoft.com/office/drawing/2014/main" id="{F5D92495-689E-46E4-93AA-13E1E65E2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42" y="3410717"/>
            <a:ext cx="705678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Aft>
                <a:spcPts val="10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5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Aft>
                <a:spcPts val="5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1800" b="1" u="sng" dirty="0">
                <a:solidFill>
                  <a:schemeClr val="tx1"/>
                </a:solidFill>
              </a:rPr>
              <a:t>Kontakt: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pl-PL" altLang="pl-PL" sz="1000" b="1" u="sng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1600" dirty="0">
                <a:solidFill>
                  <a:schemeClr val="tx1"/>
                </a:solidFill>
              </a:rPr>
              <a:t>Urząd Marszałkowski Województwa Warmińsko-Mazurskiego w Olsztynie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1600" dirty="0">
                <a:solidFill>
                  <a:schemeClr val="tx1"/>
                </a:solidFill>
              </a:rPr>
              <a:t>Departament Rozwoju Obszarów Wiejskich i Rolnictwa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1600" dirty="0">
                <a:solidFill>
                  <a:schemeClr val="tx1"/>
                </a:solidFill>
              </a:rPr>
              <a:t>ul. Jagiellońska 91A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1600" dirty="0">
                <a:solidFill>
                  <a:schemeClr val="tx1"/>
                </a:solidFill>
              </a:rPr>
              <a:t>10-356 Olsztyn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1600" dirty="0">
                <a:solidFill>
                  <a:schemeClr val="tx1"/>
                </a:solidFill>
              </a:rPr>
              <a:t>tel. (89) 521-92-75,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16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w.stanny@warmia.mazury.pl</a:t>
            </a:r>
            <a:r>
              <a:rPr lang="pl-PL" altLang="pl-PL" sz="1600" dirty="0">
                <a:solidFill>
                  <a:schemeClr val="tx2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16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https://prow.warmia.mazury.pl/</a:t>
            </a:r>
            <a:r>
              <a:rPr lang="pl-PL" altLang="pl-PL" sz="1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1C8EEA58-2E47-4B78-9164-12465D51CF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45" y="2420888"/>
            <a:ext cx="2555776" cy="781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17BB4AE-FFBF-4655-8669-6448D29C92DE}"/>
              </a:ext>
            </a:extLst>
          </p:cNvPr>
          <p:cNvSpPr txBox="1"/>
          <p:nvPr/>
        </p:nvSpPr>
        <p:spPr>
          <a:xfrm>
            <a:off x="323528" y="1064122"/>
            <a:ext cx="6696744" cy="472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dirty="0"/>
              <a:t>Zwiększone zostały wydatki na klimat, środowisko i dobrostan zwierząt oraz wprowadzono nowy rodzaj płatności bezpośrednich, którym są </a:t>
            </a:r>
            <a:r>
              <a:rPr lang="pl-PL" sz="1700" dirty="0" err="1"/>
              <a:t>ekoschematy</a:t>
            </a:r>
            <a:r>
              <a:rPr lang="pl-PL" sz="1700" dirty="0"/>
              <a:t>.</a:t>
            </a:r>
          </a:p>
          <a:p>
            <a:pPr algn="just">
              <a:lnSpc>
                <a:spcPct val="150000"/>
              </a:lnSpc>
            </a:pPr>
            <a:endParaRPr lang="pl-PL" sz="800" dirty="0"/>
          </a:p>
          <a:p>
            <a:pPr algn="just">
              <a:lnSpc>
                <a:spcPct val="150000"/>
              </a:lnSpc>
            </a:pPr>
            <a:r>
              <a:rPr lang="pl-PL" sz="1700" dirty="0"/>
              <a:t>Po raz pierwszy programowaniem wieloletnim objęto I filar WPR.</a:t>
            </a:r>
            <a:br>
              <a:rPr lang="pl-PL" sz="1700" dirty="0"/>
            </a:br>
            <a:r>
              <a:rPr lang="pl-PL" sz="1700" dirty="0"/>
              <a:t>W Planie przewiduje się też nowe możliwości tzw. interwencji sektorowych, w tym promocję działań grupowych ze środków I filara oraz wzmocnienie roli postępu technologicznego i innowacyjności, dla wsparcia coraz istotniejszych doradztwa i nauki.</a:t>
            </a:r>
          </a:p>
          <a:p>
            <a:pPr algn="just">
              <a:lnSpc>
                <a:spcPct val="150000"/>
              </a:lnSpc>
            </a:pPr>
            <a:endParaRPr lang="pl-PL" sz="800" dirty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l-PL" sz="1700" dirty="0"/>
              <a:t>Przewidziano interwencje, w ramach których zaplanowano wsparcie na tworzenie i rozwój krótkich łańcuchów żywności zarówno</a:t>
            </a:r>
            <a:br>
              <a:rPr lang="pl-PL" sz="1700" dirty="0"/>
            </a:br>
            <a:r>
              <a:rPr lang="pl-PL" sz="1700" dirty="0"/>
              <a:t>w gospodarstwie jak i poza gospodarstwem. </a:t>
            </a:r>
            <a:endParaRPr lang="pl-PL" sz="1700" dirty="0">
              <a:effectLst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F2C9D7F-0D86-40EF-96B4-08ADA929F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32CCF28B-99FE-4C34-826B-32DD2AB1FFEF}"/>
              </a:ext>
            </a:extLst>
          </p:cNvPr>
          <p:cNvSpPr txBox="1">
            <a:spLocks/>
          </p:cNvSpPr>
          <p:nvPr/>
        </p:nvSpPr>
        <p:spPr>
          <a:xfrm>
            <a:off x="1246379" y="281840"/>
            <a:ext cx="6061925" cy="461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NOWA PERSPEKTYWA 2023-2027</a:t>
            </a:r>
            <a:endParaRPr lang="pl-PL" sz="2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00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651AEF2-DF9B-42C9-B13E-719591B9ED0F}"/>
              </a:ext>
            </a:extLst>
          </p:cNvPr>
          <p:cNvSpPr/>
          <p:nvPr/>
        </p:nvSpPr>
        <p:spPr>
          <a:xfrm>
            <a:off x="262064" y="1142929"/>
            <a:ext cx="6614191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/>
              <a:t>Cel szczegółowy Wspólnej Polityki Rolnej:</a:t>
            </a:r>
          </a:p>
          <a:p>
            <a:pPr algn="just">
              <a:lnSpc>
                <a:spcPct val="150000"/>
              </a:lnSpc>
            </a:pPr>
            <a:r>
              <a:rPr lang="pl-PL" sz="1700" dirty="0"/>
              <a:t>Wspieranie zatrudnienia, wzrostu, włączenia społecznego</a:t>
            </a:r>
            <a:br>
              <a:rPr lang="pl-PL" sz="1700" dirty="0"/>
            </a:br>
            <a:r>
              <a:rPr lang="pl-PL" sz="1700" dirty="0"/>
              <a:t>i rozwoju lokalnego na obszarach wiejskich, w tym </a:t>
            </a:r>
            <a:r>
              <a:rPr lang="pl-PL" sz="1700" dirty="0" err="1"/>
              <a:t>biogospodarki</a:t>
            </a:r>
            <a:br>
              <a:rPr lang="pl-PL" sz="1700" dirty="0"/>
            </a:br>
            <a:r>
              <a:rPr lang="pl-PL" sz="1700" dirty="0"/>
              <a:t>i zrównoważonego leśnictwa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33A7419D-4F97-470A-8763-4BEAA423CC01}"/>
              </a:ext>
            </a:extLst>
          </p:cNvPr>
          <p:cNvSpPr txBox="1">
            <a:spLocks/>
          </p:cNvSpPr>
          <p:nvPr/>
        </p:nvSpPr>
        <p:spPr>
          <a:xfrm>
            <a:off x="1246379" y="281840"/>
            <a:ext cx="6061925" cy="461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NOWA PERSPEKTYWA 2023-2027</a:t>
            </a:r>
            <a:endParaRPr lang="pl-PL" sz="2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DF1E3D0-AEC8-47D8-A7BE-E1EC2D115B19}"/>
              </a:ext>
            </a:extLst>
          </p:cNvPr>
          <p:cNvSpPr/>
          <p:nvPr/>
        </p:nvSpPr>
        <p:spPr>
          <a:xfrm>
            <a:off x="262064" y="3254687"/>
            <a:ext cx="6830216" cy="202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Cel interwencji Leader:</a:t>
            </a:r>
          </a:p>
          <a:p>
            <a:pPr algn="just">
              <a:lnSpc>
                <a:spcPct val="150000"/>
              </a:lnSpc>
            </a:pPr>
            <a:r>
              <a:rPr lang="pl-PL" sz="1700" dirty="0"/>
              <a:t>Budowanie lokalnej tożsamości bazującej na aktywizacji społecznej</a:t>
            </a:r>
            <a:br>
              <a:rPr lang="pl-PL" sz="1700" dirty="0"/>
            </a:br>
            <a:r>
              <a:rPr lang="pl-PL" sz="1700" dirty="0"/>
              <a:t>i przy wykorzystaniu miejscowych zasobów w sposób zapewniający najlepsze zaspokojenie potrzeb społeczności wiejskich, w tym poprzez wykorzystanie wiedzy, innowacji i rozwiązań cyfrowych.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116AB4-909B-42F9-B886-C2D3D4693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7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9BD5964-64EE-4E18-9530-97AA85ABB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1" b="53625"/>
          <a:stretch/>
        </p:blipFill>
        <p:spPr>
          <a:xfrm>
            <a:off x="179512" y="1052736"/>
            <a:ext cx="3183015" cy="263171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F4EF19B-1F74-4D8D-86A9-BED626B88CEA}"/>
              </a:ext>
            </a:extLst>
          </p:cNvPr>
          <p:cNvSpPr/>
          <p:nvPr/>
        </p:nvSpPr>
        <p:spPr>
          <a:xfrm>
            <a:off x="3685473" y="1506324"/>
            <a:ext cx="3312368" cy="2398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dirty="0"/>
              <a:t>LEADER jest podejściem oddolnym, dlatego zakres oraz wysokość wsparcia na danym obszarze zależy od potrzeb określonych przez lokalną społeczność i zawartych w LSR.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670A90A6-F0EB-4559-AE1E-E673BDB84E3E}"/>
              </a:ext>
            </a:extLst>
          </p:cNvPr>
          <p:cNvSpPr txBox="1">
            <a:spLocks/>
          </p:cNvSpPr>
          <p:nvPr/>
        </p:nvSpPr>
        <p:spPr>
          <a:xfrm>
            <a:off x="1246379" y="281840"/>
            <a:ext cx="6061925" cy="461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INTERWENCJA  LEADER</a:t>
            </a:r>
            <a:endParaRPr lang="pl-PL" sz="2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8548832-803F-4740-9FCC-3DD539967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157D7E9-FFDA-46F7-AEE4-33DED3C29A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41"/>
          <a:stretch/>
        </p:blipFill>
        <p:spPr>
          <a:xfrm>
            <a:off x="1147830" y="4293096"/>
            <a:ext cx="4193827" cy="133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7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7916A2F-B746-4559-9490-7F38FD1106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73889"/>
            <a:ext cx="6804248" cy="483932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4F2C78C-84D0-421F-9177-73533D8ADA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836506B9-85C6-471D-BD80-916722A29045}"/>
              </a:ext>
            </a:extLst>
          </p:cNvPr>
          <p:cNvSpPr txBox="1">
            <a:spLocks/>
          </p:cNvSpPr>
          <p:nvPr/>
        </p:nvSpPr>
        <p:spPr>
          <a:xfrm>
            <a:off x="712945" y="228405"/>
            <a:ext cx="6804756" cy="6480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LOKALNE GRUPY DZIAŁANIA</a:t>
            </a:r>
            <a:endParaRPr lang="pl-PL" sz="2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77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1" descr="lgd_MAZURSKIEMOR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98" y="4041155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1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26" y="5546879"/>
            <a:ext cx="2113116" cy="40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2384659"/>
            <a:ext cx="901700" cy="1152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Obraz 7" descr="logo kanał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b="18182"/>
          <a:stretch>
            <a:fillRect/>
          </a:stretch>
        </p:blipFill>
        <p:spPr bwMode="auto">
          <a:xfrm>
            <a:off x="71983" y="2298509"/>
            <a:ext cx="148748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8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17117" r="20076" b="17244"/>
          <a:stretch>
            <a:fillRect/>
          </a:stretch>
        </p:blipFill>
        <p:spPr bwMode="auto">
          <a:xfrm>
            <a:off x="3315252" y="4336937"/>
            <a:ext cx="10525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2" descr="H:\LEADER\LOGOTYPY LGD\logotypy LGD LGR\1. BARCJA\zLogo_LGD_2014 białe tł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38" y="5013175"/>
            <a:ext cx="958515" cy="99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31" descr="STOWARZYSZENIE KRAINA DRWĘCY I PASŁĘK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1" y="1198298"/>
            <a:ext cx="9842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Obraz 7" descr="97069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9" y="3520175"/>
            <a:ext cx="10461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Obraz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6" y="4640966"/>
            <a:ext cx="11366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6B261EE-5A69-4940-BEF3-A583A85A73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01" y="1145447"/>
            <a:ext cx="984249" cy="98228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FA10CD3-784A-4C77-8299-AFAC3BC251B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id="{1FF40510-9DCB-4BC1-B57A-4103A79902EC}"/>
              </a:ext>
            </a:extLst>
          </p:cNvPr>
          <p:cNvSpPr txBox="1">
            <a:spLocks/>
          </p:cNvSpPr>
          <p:nvPr/>
        </p:nvSpPr>
        <p:spPr>
          <a:xfrm>
            <a:off x="712945" y="228405"/>
            <a:ext cx="6804756" cy="6480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LOKALNE GRUPY DZIAŁANIA</a:t>
            </a:r>
            <a:endParaRPr lang="pl-PL" sz="2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E19D2D-D2B2-4B27-B381-8E23609BD0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53" y="1636588"/>
            <a:ext cx="4347584" cy="2642932"/>
          </a:xfrm>
          <a:prstGeom prst="rect">
            <a:avLst/>
          </a:prstGeom>
        </p:spPr>
      </p:pic>
      <p:pic>
        <p:nvPicPr>
          <p:cNvPr id="44040" name="Picture 3" descr="H:\LEADER\LOGOTYPY LGD\logotypy LGD LGR\2. BRAMA\LOGO LG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10" y="3827361"/>
            <a:ext cx="864776" cy="85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4" name="Obraz 7" descr="970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9" y="3841164"/>
            <a:ext cx="1326089" cy="131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FA10CD3-784A-4C77-8299-AFAC3BC25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66867" cy="648066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id="{1FF40510-9DCB-4BC1-B57A-4103A79902EC}"/>
              </a:ext>
            </a:extLst>
          </p:cNvPr>
          <p:cNvSpPr txBox="1">
            <a:spLocks/>
          </p:cNvSpPr>
          <p:nvPr/>
        </p:nvSpPr>
        <p:spPr>
          <a:xfrm>
            <a:off x="712945" y="228405"/>
            <a:ext cx="6804756" cy="6480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LOKALNA GRUPA DZIAŁANIA</a:t>
            </a:r>
          </a:p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ZIEMIA LUBAWSKA</a:t>
            </a:r>
          </a:p>
        </p:txBody>
      </p:sp>
      <p:pic>
        <p:nvPicPr>
          <p:cNvPr id="16" name="Obraz 8" descr="LGD Ziemia Lubawska.jpg">
            <a:extLst>
              <a:ext uri="{FF2B5EF4-FFF2-40B4-BE49-F238E27FC236}">
                <a16:creationId xmlns:a16="http://schemas.microsoft.com/office/drawing/2014/main" id="{586DC502-98D3-49C8-8D3E-BFD78C729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80" y="2723430"/>
            <a:ext cx="4451838" cy="27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>
            <a:extLst>
              <a:ext uri="{FF2B5EF4-FFF2-40B4-BE49-F238E27FC236}">
                <a16:creationId xmlns:a16="http://schemas.microsoft.com/office/drawing/2014/main" id="{3D24BD1C-D758-463F-9F5D-9B69D8490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419745"/>
            <a:ext cx="3206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l-PL" altLang="pl-PL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Obszar LSR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Miasto Lubawa	Miasto Nowe Miasto 			Lubawskie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Kurzętnik		Biskupiec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Lubawa		Grodziczno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Rybno		Nowe Miasto 				Lubawskie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F9C751B5-60A8-443E-B430-9537BCBD9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656" y="1812131"/>
            <a:ext cx="2376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Ludność – 70 742 osób</a:t>
            </a:r>
            <a:b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</a:b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Powierzchnia – 1 095 km </a:t>
            </a:r>
            <a:r>
              <a:rPr kumimoji="0" lang="pl-PL" altLang="pl-PL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21386367"/>
      </p:ext>
    </p:extLst>
  </p:cSld>
  <p:clrMapOvr>
    <a:masterClrMapping/>
  </p:clrMapOvr>
</p:sld>
</file>

<file path=ppt/theme/theme1.xml><?xml version="1.0" encoding="utf-8"?>
<a:theme xmlns:a="http://schemas.openxmlformats.org/drawingml/2006/main" name="44_Projekt domyślny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rojekt domyślny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3" id="{4B8275BF-E69C-45A7-8115-45446E4054D4}" vid="{7090A9C0-0C27-407A-A27D-2D7E0B7465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wzorzec_LEADER</Template>
  <TotalTime>4472</TotalTime>
  <Words>2097</Words>
  <Application>Microsoft Office PowerPoint</Application>
  <PresentationFormat>Pokaz na ekranie (4:3)</PresentationFormat>
  <Paragraphs>214</Paragraphs>
  <Slides>33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9" baseType="lpstr">
      <vt:lpstr>Arial</vt:lpstr>
      <vt:lpstr>Arial Unicode MS</vt:lpstr>
      <vt:lpstr>Calibri</vt:lpstr>
      <vt:lpstr>Times New Roman</vt:lpstr>
      <vt:lpstr>Wingdings</vt:lpstr>
      <vt:lpstr>44_Projekt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Ewelina Gołębiewska</dc:creator>
  <cp:lastModifiedBy>Wojciech Stanny</cp:lastModifiedBy>
  <cp:revision>377</cp:revision>
  <cp:lastPrinted>2018-07-02T10:55:59Z</cp:lastPrinted>
  <dcterms:created xsi:type="dcterms:W3CDTF">2016-08-22T06:05:40Z</dcterms:created>
  <dcterms:modified xsi:type="dcterms:W3CDTF">2024-11-27T10:31:08Z</dcterms:modified>
</cp:coreProperties>
</file>